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60" r:id="rId3"/>
    <p:sldId id="261" r:id="rId4"/>
    <p:sldId id="257" r:id="rId5"/>
    <p:sldId id="258" r:id="rId6"/>
    <p:sldId id="270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1" r:id="rId15"/>
    <p:sldId id="302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6" r:id="rId24"/>
    <p:sldId id="281" r:id="rId25"/>
    <p:sldId id="282" r:id="rId26"/>
    <p:sldId id="283" r:id="rId27"/>
    <p:sldId id="284" r:id="rId28"/>
    <p:sldId id="290" r:id="rId29"/>
    <p:sldId id="289" r:id="rId30"/>
    <p:sldId id="285" r:id="rId31"/>
    <p:sldId id="288" r:id="rId32"/>
    <p:sldId id="291" r:id="rId33"/>
    <p:sldId id="293" r:id="rId34"/>
    <p:sldId id="294" r:id="rId35"/>
    <p:sldId id="295" r:id="rId36"/>
    <p:sldId id="296" r:id="rId37"/>
    <p:sldId id="297" r:id="rId38"/>
    <p:sldId id="299" r:id="rId39"/>
    <p:sldId id="298" r:id="rId40"/>
    <p:sldId id="303" r:id="rId41"/>
    <p:sldId id="301" r:id="rId42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09" autoAdjust="0"/>
    <p:restoredTop sz="94660"/>
  </p:normalViewPr>
  <p:slideViewPr>
    <p:cSldViewPr>
      <p:cViewPr varScale="1">
        <p:scale>
          <a:sx n="112" d="100"/>
          <a:sy n="112" d="100"/>
        </p:scale>
        <p:origin x="20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8AB67A-E998-4A7B-97A3-C9BFD4852552}" type="datetimeFigureOut">
              <a:rPr lang="pt-BR" smtClean="0"/>
              <a:t>22/02/2016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8E1B455-1083-42DD-A9E4-FEB6762DAD3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14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1B455-1083-42DD-A9E4-FEB6762DAD3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85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E9BA-29AC-46D1-AB20-C1510BEB5ED4}" type="datetime1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35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36F-FF0F-4E7D-ADF9-6F1EB8474FA8}" type="datetime1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02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EEB3-44BC-418D-8204-1E9A23A708A2}" type="datetime1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80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3FDB-57EB-4D2E-8727-54A2BF12F0D6}" type="datetime1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10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9B55-499F-4B58-9475-5C1325AD3D9A}" type="datetime1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03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BB8F3-F656-473F-8B9E-A05422B0F1D7}" type="datetime1">
              <a:rPr lang="pt-BR" smtClean="0"/>
              <a:t>22/02/2016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70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46E2-4A15-4CD0-82A8-50B1020A602E}" type="datetime1">
              <a:rPr lang="pt-BR" smtClean="0"/>
              <a:t>22/02/2016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77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AB05-70FD-4146-9860-29DA08935B86}" type="datetime1">
              <a:rPr lang="pt-BR" smtClean="0"/>
              <a:t>22/02/2016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29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258A-15E8-4FC3-8740-D0F632BD5877}" type="datetime1">
              <a:rPr lang="pt-BR" smtClean="0"/>
              <a:t>22/02/2016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96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3B5FC-FC47-4C68-A1DD-B8E61EC28A68}" type="datetime1">
              <a:rPr lang="pt-BR" smtClean="0"/>
              <a:t>22/02/2016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39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A59B-08F2-46BA-AE61-1D19CE0B2FB7}" type="datetime1">
              <a:rPr lang="pt-BR" smtClean="0"/>
              <a:t>22/02/2016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2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9D2AD-BC04-48F0-B2DF-B881E3B00A9F}" type="datetime1">
              <a:rPr lang="pt-BR" smtClean="0"/>
              <a:t>22/02/2016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4CB90-3228-45A6-947B-DB4D65A9570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0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fart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Scientific communication: </a:t>
            </a:r>
            <a:r>
              <a:rPr lang="pt-BR" sz="5300" dirty="0" smtClean="0"/>
              <a:t>the power of avoiding words</a:t>
            </a:r>
            <a:endParaRPr lang="pt-BR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926138"/>
            <a:ext cx="7429500" cy="617537"/>
          </a:xfrm>
        </p:spPr>
        <p:txBody>
          <a:bodyPr/>
          <a:lstStyle/>
          <a:p>
            <a:r>
              <a:rPr lang="pt-BR" dirty="0" smtClean="0"/>
              <a:t>Summerschool, University of São Paulo, February 4</a:t>
            </a:r>
            <a:r>
              <a:rPr lang="pt-BR" baseline="30000" dirty="0" smtClean="0"/>
              <a:t>th</a:t>
            </a:r>
            <a:r>
              <a:rPr lang="pt-BR" dirty="0" smtClean="0"/>
              <a:t> 2016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657350" y="4152900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Danny Verboekend</a:t>
            </a:r>
            <a:endParaRPr lang="pt-B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72130"/>
            <a:ext cx="999554" cy="9995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8650" y="332656"/>
            <a:ext cx="1656184" cy="823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Feedstock</a:t>
            </a:r>
            <a:endParaRPr lang="pt-BR" dirty="0"/>
          </a:p>
        </p:txBody>
      </p:sp>
      <p:sp>
        <p:nvSpPr>
          <p:cNvPr id="6" name="Rounded Rectangle 5"/>
          <p:cNvSpPr/>
          <p:nvPr/>
        </p:nvSpPr>
        <p:spPr>
          <a:xfrm>
            <a:off x="3635896" y="332656"/>
            <a:ext cx="1656184" cy="823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Conversion</a:t>
            </a:r>
            <a:endParaRPr lang="pt-BR" dirty="0"/>
          </a:p>
        </p:txBody>
      </p:sp>
      <p:sp>
        <p:nvSpPr>
          <p:cNvPr id="7" name="Rounded Rectangle 6"/>
          <p:cNvSpPr/>
          <p:nvPr/>
        </p:nvSpPr>
        <p:spPr>
          <a:xfrm>
            <a:off x="6643142" y="332656"/>
            <a:ext cx="1656184" cy="823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Output</a:t>
            </a:r>
            <a:endParaRPr lang="pt-BR" dirty="0"/>
          </a:p>
        </p:txBody>
      </p:sp>
      <p:sp>
        <p:nvSpPr>
          <p:cNvPr id="8" name="Right Arrow 7"/>
          <p:cNvSpPr/>
          <p:nvPr/>
        </p:nvSpPr>
        <p:spPr>
          <a:xfrm>
            <a:off x="2500858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2776"/>
            <a:ext cx="1634313" cy="108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4" y="2924944"/>
            <a:ext cx="1152128" cy="875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636912"/>
            <a:ext cx="2575198" cy="102878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508104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829" y="2924944"/>
            <a:ext cx="1128808" cy="944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859" y="1530722"/>
            <a:ext cx="1428749" cy="1033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257739"/>
            <a:ext cx="1152128" cy="875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389" y="4104211"/>
            <a:ext cx="2575198" cy="1028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5355" y="4257739"/>
            <a:ext cx="1433069" cy="9501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5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72130"/>
            <a:ext cx="999554" cy="9995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8650" y="332656"/>
            <a:ext cx="1656184" cy="823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Feedstock</a:t>
            </a:r>
            <a:endParaRPr lang="pt-BR" dirty="0"/>
          </a:p>
        </p:txBody>
      </p:sp>
      <p:sp>
        <p:nvSpPr>
          <p:cNvPr id="6" name="Rounded Rectangle 5"/>
          <p:cNvSpPr/>
          <p:nvPr/>
        </p:nvSpPr>
        <p:spPr>
          <a:xfrm>
            <a:off x="3635896" y="332656"/>
            <a:ext cx="1656184" cy="823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Conversion</a:t>
            </a:r>
            <a:endParaRPr lang="pt-BR" dirty="0"/>
          </a:p>
        </p:txBody>
      </p:sp>
      <p:sp>
        <p:nvSpPr>
          <p:cNvPr id="7" name="Rounded Rectangle 6"/>
          <p:cNvSpPr/>
          <p:nvPr/>
        </p:nvSpPr>
        <p:spPr>
          <a:xfrm>
            <a:off x="6643142" y="332656"/>
            <a:ext cx="1656184" cy="823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Output</a:t>
            </a:r>
            <a:endParaRPr lang="pt-BR" dirty="0"/>
          </a:p>
        </p:txBody>
      </p:sp>
      <p:sp>
        <p:nvSpPr>
          <p:cNvPr id="8" name="Right Arrow 7"/>
          <p:cNvSpPr/>
          <p:nvPr/>
        </p:nvSpPr>
        <p:spPr>
          <a:xfrm>
            <a:off x="2500858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2776"/>
            <a:ext cx="1634313" cy="108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4" y="2924944"/>
            <a:ext cx="1152128" cy="875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636912"/>
            <a:ext cx="2575198" cy="102878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508104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829" y="2924944"/>
            <a:ext cx="1128808" cy="944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859" y="1530722"/>
            <a:ext cx="1428749" cy="1033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257739"/>
            <a:ext cx="1152128" cy="875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389" y="4104211"/>
            <a:ext cx="2575198" cy="1028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5355" y="4257739"/>
            <a:ext cx="1433069" cy="9501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45" y="5616379"/>
            <a:ext cx="857027" cy="9882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9538" y="5445224"/>
            <a:ext cx="2575198" cy="10287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9138" y="5616379"/>
            <a:ext cx="1441294" cy="955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296" y="3065218"/>
            <a:ext cx="673406" cy="6734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013" y="4372391"/>
            <a:ext cx="673406" cy="67340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7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72130"/>
            <a:ext cx="999554" cy="9995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8650" y="332656"/>
            <a:ext cx="1656184" cy="823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Feedstock</a:t>
            </a:r>
            <a:endParaRPr lang="pt-BR" dirty="0"/>
          </a:p>
        </p:txBody>
      </p:sp>
      <p:sp>
        <p:nvSpPr>
          <p:cNvPr id="6" name="Rounded Rectangle 5"/>
          <p:cNvSpPr/>
          <p:nvPr/>
        </p:nvSpPr>
        <p:spPr>
          <a:xfrm>
            <a:off x="3635896" y="332656"/>
            <a:ext cx="1656184" cy="823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Conversion</a:t>
            </a:r>
            <a:endParaRPr lang="pt-BR" dirty="0"/>
          </a:p>
        </p:txBody>
      </p:sp>
      <p:sp>
        <p:nvSpPr>
          <p:cNvPr id="7" name="Rounded Rectangle 6"/>
          <p:cNvSpPr/>
          <p:nvPr/>
        </p:nvSpPr>
        <p:spPr>
          <a:xfrm>
            <a:off x="6643142" y="332656"/>
            <a:ext cx="1656184" cy="823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Output</a:t>
            </a:r>
            <a:endParaRPr lang="pt-BR" dirty="0"/>
          </a:p>
        </p:txBody>
      </p:sp>
      <p:sp>
        <p:nvSpPr>
          <p:cNvPr id="8" name="Right Arrow 7"/>
          <p:cNvSpPr/>
          <p:nvPr/>
        </p:nvSpPr>
        <p:spPr>
          <a:xfrm>
            <a:off x="2500858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2776"/>
            <a:ext cx="1634313" cy="108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4" y="2924944"/>
            <a:ext cx="1152128" cy="875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636912"/>
            <a:ext cx="2575198" cy="102878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508104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829" y="2924944"/>
            <a:ext cx="1128808" cy="944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859" y="1530722"/>
            <a:ext cx="1428749" cy="1033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4257739"/>
            <a:ext cx="1152128" cy="875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389" y="4104211"/>
            <a:ext cx="2575198" cy="10287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5355" y="4257739"/>
            <a:ext cx="1433069" cy="9501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45" y="5616379"/>
            <a:ext cx="857027" cy="9882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59538" y="5445224"/>
            <a:ext cx="2575198" cy="10287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9138" y="5616379"/>
            <a:ext cx="1441294" cy="95564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39552" y="1412776"/>
            <a:ext cx="7920880" cy="269143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ounded Rectangle 27"/>
          <p:cNvSpPr/>
          <p:nvPr/>
        </p:nvSpPr>
        <p:spPr>
          <a:xfrm>
            <a:off x="560681" y="4094006"/>
            <a:ext cx="7920880" cy="2691435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extBox 1"/>
          <p:cNvSpPr txBox="1"/>
          <p:nvPr/>
        </p:nvSpPr>
        <p:spPr>
          <a:xfrm rot="16200000">
            <a:off x="-690897" y="1901250"/>
            <a:ext cx="21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power</a:t>
            </a:r>
            <a:endParaRPr lang="pt-BR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690898" y="5023260"/>
            <a:ext cx="211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chemicals</a:t>
            </a:r>
            <a:endParaRPr lang="pt-B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3296" y="3065218"/>
            <a:ext cx="673406" cy="6734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013" y="4372391"/>
            <a:ext cx="673406" cy="67340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12</a:t>
            </a:fld>
            <a:endParaRPr lang="pt-BR"/>
          </a:p>
        </p:txBody>
      </p:sp>
      <p:sp>
        <p:nvSpPr>
          <p:cNvPr id="12" name="Arc 11"/>
          <p:cNvSpPr/>
          <p:nvPr/>
        </p:nvSpPr>
        <p:spPr>
          <a:xfrm>
            <a:off x="1237602" y="2276872"/>
            <a:ext cx="1310822" cy="1109006"/>
          </a:xfrm>
          <a:prstGeom prst="arc">
            <a:avLst>
              <a:gd name="adj1" fmla="val 17204373"/>
              <a:gd name="adj2" fmla="val 4745806"/>
            </a:avLst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1" name="Arc 30"/>
          <p:cNvSpPr/>
          <p:nvPr/>
        </p:nvSpPr>
        <p:spPr>
          <a:xfrm flipV="1">
            <a:off x="1090434" y="4944022"/>
            <a:ext cx="1310822" cy="1109006"/>
          </a:xfrm>
          <a:prstGeom prst="arc">
            <a:avLst>
              <a:gd name="adj1" fmla="val 17204373"/>
              <a:gd name="adj2" fmla="val 4745806"/>
            </a:avLst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0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Outline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Role of display items in science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Making figures: what (not) to do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Artwork in PowerPoint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Modifying pictures in PowerPoint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Animations in PowerPoint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Examples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861048"/>
            <a:ext cx="2928406" cy="28674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6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Role of display items in Science</a:t>
            </a:r>
            <a:endParaRPr lang="pt-B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pt-BR" dirty="0" smtClean="0"/>
              <a:t> Texts and tables are hard to comprehend</a:t>
            </a:r>
          </a:p>
          <a:p>
            <a:r>
              <a:rPr lang="pt-BR" dirty="0" smtClean="0"/>
              <a:t> Time is limited nowadays</a:t>
            </a:r>
          </a:p>
          <a:p>
            <a:r>
              <a:rPr lang="pt-BR" dirty="0" smtClean="0"/>
              <a:t> Nobody reads a paper entirely</a:t>
            </a:r>
          </a:p>
          <a:p>
            <a:endParaRPr lang="pt-BR" dirty="0"/>
          </a:p>
          <a:p>
            <a:r>
              <a:rPr lang="pt-BR" dirty="0" smtClean="0"/>
              <a:t>Statements have a lot more</a:t>
            </a:r>
            <a:br>
              <a:rPr lang="pt-BR" dirty="0" smtClean="0"/>
            </a:br>
            <a:r>
              <a:rPr lang="pt-BR" dirty="0" smtClean="0"/>
              <a:t>impact when supported </a:t>
            </a:r>
            <a:br>
              <a:rPr lang="pt-BR" dirty="0" smtClean="0"/>
            </a:br>
            <a:r>
              <a:rPr lang="pt-BR" dirty="0" smtClean="0"/>
              <a:t>by figures</a:t>
            </a:r>
          </a:p>
          <a:p>
            <a:r>
              <a:rPr lang="pt-BR" dirty="0" smtClean="0"/>
              <a:t>Figures avoid unambiguity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903416"/>
            <a:ext cx="3024336" cy="2421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3573016"/>
            <a:ext cx="4896544" cy="2752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7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Types of display items</a:t>
            </a:r>
            <a:endParaRPr lang="pt-B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351338"/>
          </a:xfrm>
        </p:spPr>
        <p:txBody>
          <a:bodyPr>
            <a:noAutofit/>
          </a:bodyPr>
          <a:lstStyle/>
          <a:p>
            <a:r>
              <a:rPr lang="pt-BR" sz="3200" dirty="0" smtClean="0"/>
              <a:t> Data figures</a:t>
            </a:r>
          </a:p>
          <a:p>
            <a:pPr marL="0" indent="0">
              <a:buNone/>
            </a:pPr>
            <a:r>
              <a:rPr lang="pt-BR" sz="2000" dirty="0" smtClean="0"/>
              <a:t>Most abundant</a:t>
            </a:r>
          </a:p>
          <a:p>
            <a:r>
              <a:rPr lang="pt-BR" sz="3200" dirty="0" smtClean="0"/>
              <a:t>Flow charts</a:t>
            </a:r>
          </a:p>
          <a:p>
            <a:endParaRPr lang="pt-BR" sz="3200" dirty="0"/>
          </a:p>
          <a:p>
            <a:r>
              <a:rPr lang="pt-BR" sz="3200" dirty="0" smtClean="0"/>
              <a:t>Schematic summaries</a:t>
            </a:r>
          </a:p>
          <a:p>
            <a:endParaRPr lang="pt-BR" sz="3200" dirty="0" smtClean="0"/>
          </a:p>
          <a:p>
            <a:endParaRPr lang="pt-B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87" t="50700" r="15744" b="5901"/>
          <a:stretch/>
        </p:blipFill>
        <p:spPr>
          <a:xfrm>
            <a:off x="3491669" y="1382697"/>
            <a:ext cx="3024336" cy="190656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68286" y="1618022"/>
            <a:ext cx="122413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Feedstock</a:t>
            </a:r>
            <a:endParaRPr lang="pt-BR" dirty="0"/>
          </a:p>
        </p:txBody>
      </p:sp>
      <p:sp>
        <p:nvSpPr>
          <p:cNvPr id="9" name="Rounded Rectangle 8"/>
          <p:cNvSpPr/>
          <p:nvPr/>
        </p:nvSpPr>
        <p:spPr>
          <a:xfrm>
            <a:off x="7440214" y="3280917"/>
            <a:ext cx="1416441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Conversion</a:t>
            </a:r>
            <a:endParaRPr lang="pt-BR" dirty="0"/>
          </a:p>
        </p:txBody>
      </p:sp>
      <p:sp>
        <p:nvSpPr>
          <p:cNvPr id="10" name="Rounded Rectangle 9"/>
          <p:cNvSpPr/>
          <p:nvPr/>
        </p:nvSpPr>
        <p:spPr>
          <a:xfrm>
            <a:off x="5003837" y="3276064"/>
            <a:ext cx="1224136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Output</a:t>
            </a:r>
            <a:endParaRPr lang="pt-BR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7756134" y="2529031"/>
            <a:ext cx="679271" cy="252002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ight Arrow 11"/>
          <p:cNvSpPr/>
          <p:nvPr/>
        </p:nvSpPr>
        <p:spPr>
          <a:xfrm rot="10800000">
            <a:off x="6483597" y="3442948"/>
            <a:ext cx="679271" cy="252002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451578" y="2283833"/>
            <a:ext cx="2520280" cy="1086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689295" y="3522093"/>
            <a:ext cx="4248472" cy="598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830" t="16553" r="11583" b="25476"/>
          <a:stretch/>
        </p:blipFill>
        <p:spPr>
          <a:xfrm>
            <a:off x="1439652" y="4154986"/>
            <a:ext cx="6264696" cy="2598138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4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Figures in Science: General Tips</a:t>
            </a:r>
            <a:endParaRPr lang="pt-B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Figures First!</a:t>
            </a:r>
          </a:p>
          <a:p>
            <a:pPr lvl="1"/>
            <a:r>
              <a:rPr lang="pt-BR" dirty="0" smtClean="0"/>
              <a:t>Structure your article/chapter based on the figures</a:t>
            </a:r>
          </a:p>
          <a:p>
            <a:pPr lvl="1"/>
            <a:r>
              <a:rPr lang="pt-BR" dirty="0" smtClean="0"/>
              <a:t>Text acts in favour of the figures</a:t>
            </a:r>
          </a:p>
          <a:p>
            <a:pPr lvl="1"/>
            <a:r>
              <a:rPr lang="pt-BR" dirty="0" smtClean="0"/>
              <a:t>Figures can act as a guide in writing</a:t>
            </a:r>
          </a:p>
          <a:p>
            <a:pPr marL="457200" lvl="1" indent="0">
              <a:buNone/>
            </a:pPr>
            <a:endParaRPr lang="pt-BR" dirty="0"/>
          </a:p>
          <a:p>
            <a:r>
              <a:rPr lang="pt-BR" dirty="0" smtClean="0"/>
              <a:t>Do not duplicate!</a:t>
            </a:r>
          </a:p>
          <a:p>
            <a:pPr lvl="1"/>
            <a:r>
              <a:rPr lang="pt-BR" dirty="0" smtClean="0"/>
              <a:t>Data presented in figures (or tables) does not need to be repeated in the text.</a:t>
            </a:r>
          </a:p>
          <a:p>
            <a:pPr lvl="1"/>
            <a:endParaRPr lang="pt-BR" dirty="0"/>
          </a:p>
          <a:p>
            <a:r>
              <a:rPr lang="pt-BR" dirty="0" smtClean="0"/>
              <a:t>Plot till you drop!</a:t>
            </a:r>
          </a:p>
          <a:p>
            <a:pPr lvl="1"/>
            <a:r>
              <a:rPr lang="pt-BR" dirty="0" smtClean="0"/>
              <a:t>Many trends become clear only after thorough digging</a:t>
            </a:r>
          </a:p>
          <a:p>
            <a:pPr lvl="1"/>
            <a:r>
              <a:rPr lang="pt-BR" dirty="0" smtClean="0"/>
              <a:t>Critical on the ´state of the art´?  Prove it in a figure!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179512" y="3573016"/>
            <a:ext cx="8064896" cy="2752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55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2. Making figures: a science on itself</a:t>
            </a:r>
            <a:endParaRPr lang="pt-BR" sz="4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62577"/>
              </p:ext>
            </p:extLst>
          </p:nvPr>
        </p:nvGraphicFramePr>
        <p:xfrm>
          <a:off x="4211960" y="1412776"/>
          <a:ext cx="7099657" cy="552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Graph" r:id="rId3" imgW="3718080" imgH="2895840" progId="Origin50.Graph">
                  <p:embed/>
                </p:oleObj>
              </mc:Choice>
              <mc:Fallback>
                <p:oleObj name="Graph" r:id="rId3" imgW="3718080" imgH="2895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960" y="1412776"/>
                        <a:ext cx="7099657" cy="5529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655318" cy="4699719"/>
          </a:xfrm>
        </p:spPr>
        <p:txBody>
          <a:bodyPr>
            <a:normAutofit/>
          </a:bodyPr>
          <a:lstStyle/>
          <a:p>
            <a:r>
              <a:rPr lang="pt-BR" dirty="0" smtClean="0"/>
              <a:t>X-ray diffraction patterns of zeolites:</a:t>
            </a:r>
          </a:p>
          <a:p>
            <a:pPr lvl="1"/>
            <a:r>
              <a:rPr lang="pt-BR" dirty="0" smtClean="0"/>
              <a:t>Crystalline nature of zeolites yields very sharps and intense peaks</a:t>
            </a:r>
          </a:p>
          <a:p>
            <a:pPr lvl="1"/>
            <a:r>
              <a:rPr lang="pt-BR" dirty="0" smtClean="0"/>
              <a:t>Position first,</a:t>
            </a:r>
            <a:br>
              <a:rPr lang="pt-BR" dirty="0" smtClean="0"/>
            </a:br>
            <a:r>
              <a:rPr lang="pt-BR" dirty="0" smtClean="0"/>
              <a:t>intensity second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What is wrong here?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884719" y="2719663"/>
            <a:ext cx="1080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a.u.</a:t>
            </a:r>
            <a:endParaRPr lang="pt-BR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2. Making figures: a science on itself</a:t>
            </a:r>
            <a:endParaRPr lang="pt-BR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655318" cy="4699719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No need for 3D</a:t>
            </a:r>
          </a:p>
          <a:p>
            <a:r>
              <a:rPr lang="pt-BR" dirty="0" smtClean="0"/>
              <a:t>Labels missing</a:t>
            </a:r>
          </a:p>
          <a:p>
            <a:r>
              <a:rPr lang="pt-BR" dirty="0" smtClean="0"/>
              <a:t>Font sizes</a:t>
            </a:r>
          </a:p>
          <a:p>
            <a:r>
              <a:rPr lang="pt-BR" dirty="0" smtClean="0"/>
              <a:t>Empty spaces</a:t>
            </a:r>
          </a:p>
          <a:p>
            <a:r>
              <a:rPr lang="pt-BR" dirty="0" smtClean="0"/>
              <a:t>Scaling subtoptimal</a:t>
            </a:r>
          </a:p>
          <a:p>
            <a:r>
              <a:rPr lang="pt-BR" dirty="0" smtClean="0"/>
              <a:t>Inconsistent units</a:t>
            </a:r>
          </a:p>
          <a:p>
            <a:r>
              <a:rPr lang="pt-BR" dirty="0" smtClean="0"/>
              <a:t>Range 10-30 is most interesting</a:t>
            </a:r>
          </a:p>
          <a:p>
            <a:r>
              <a:rPr lang="pt-BR" dirty="0" smtClean="0"/>
              <a:t>Arbitrary units (a.u.) do not need to be defined</a:t>
            </a:r>
          </a:p>
          <a:p>
            <a:endParaRPr lang="pt-BR" dirty="0" smtClean="0"/>
          </a:p>
          <a:p>
            <a:endParaRPr lang="pt-B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302490"/>
              </p:ext>
            </p:extLst>
          </p:nvPr>
        </p:nvGraphicFramePr>
        <p:xfrm>
          <a:off x="4211960" y="1412776"/>
          <a:ext cx="7099657" cy="5529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Graph" r:id="rId3" imgW="3718080" imgH="2895840" progId="Origin50.Graph">
                  <p:embed/>
                </p:oleObj>
              </mc:Choice>
              <mc:Fallback>
                <p:oleObj name="Graph" r:id="rId3" imgW="3718080" imgH="2895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1960" y="1412776"/>
                        <a:ext cx="7099657" cy="5529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3884719" y="2719663"/>
            <a:ext cx="10801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a.u.</a:t>
            </a:r>
            <a:endParaRPr lang="pt-B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8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2. Making figures: a science on itself</a:t>
            </a:r>
            <a:endParaRPr lang="pt-BR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77738"/>
              </p:ext>
            </p:extLst>
          </p:nvPr>
        </p:nvGraphicFramePr>
        <p:xfrm>
          <a:off x="3995936" y="1988840"/>
          <a:ext cx="7403578" cy="5766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Graph" r:id="rId3" imgW="3718080" imgH="2895840" progId="Origin50.Graph">
                  <p:embed/>
                </p:oleObj>
              </mc:Choice>
              <mc:Fallback>
                <p:oleObj name="Graph" r:id="rId3" imgW="3718080" imgH="28958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5936" y="1988840"/>
                        <a:ext cx="7403578" cy="5766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8536" y="461000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39237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7927501" y="319405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10" name="TextBox 9"/>
          <p:cNvSpPr txBox="1"/>
          <p:nvPr/>
        </p:nvSpPr>
        <p:spPr>
          <a:xfrm>
            <a:off x="7922868" y="25556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</a:t>
            </a:r>
            <a:endParaRPr lang="pt-B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1825624"/>
            <a:ext cx="3655318" cy="4699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No need for 3D</a:t>
            </a:r>
          </a:p>
          <a:p>
            <a:r>
              <a:rPr lang="pt-BR" dirty="0" smtClean="0"/>
              <a:t>Labels missing</a:t>
            </a:r>
          </a:p>
          <a:p>
            <a:r>
              <a:rPr lang="pt-BR" dirty="0" smtClean="0"/>
              <a:t>Font sizes</a:t>
            </a:r>
          </a:p>
          <a:p>
            <a:r>
              <a:rPr lang="pt-BR" dirty="0" smtClean="0"/>
              <a:t>Empty spaces</a:t>
            </a:r>
          </a:p>
          <a:p>
            <a:r>
              <a:rPr lang="pt-BR" dirty="0" smtClean="0"/>
              <a:t>Scaling subtoptimal</a:t>
            </a:r>
          </a:p>
          <a:p>
            <a:r>
              <a:rPr lang="pt-BR" dirty="0" smtClean="0"/>
              <a:t>Inconsistent units</a:t>
            </a:r>
          </a:p>
          <a:p>
            <a:r>
              <a:rPr lang="pt-BR" dirty="0" smtClean="0"/>
              <a:t>Range 10-30 is most interesting</a:t>
            </a:r>
          </a:p>
          <a:p>
            <a:r>
              <a:rPr lang="pt-BR" dirty="0" smtClean="0"/>
              <a:t>Arbitrary units (a.u.) do not need to be defined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2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Scientific communication: </a:t>
            </a:r>
            <a:r>
              <a:rPr lang="pt-BR" sz="5300" dirty="0"/>
              <a:t>the power of avoiding words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926138"/>
            <a:ext cx="7429500" cy="617537"/>
          </a:xfrm>
        </p:spPr>
        <p:txBody>
          <a:bodyPr/>
          <a:lstStyle/>
          <a:p>
            <a:r>
              <a:rPr lang="pt-BR" dirty="0" smtClean="0"/>
              <a:t>Summerschool, University of </a:t>
            </a:r>
            <a:r>
              <a:rPr lang="pt-BR" dirty="0"/>
              <a:t>São Paulo, </a:t>
            </a:r>
            <a:r>
              <a:rPr lang="pt-BR" dirty="0" smtClean="0"/>
              <a:t>February </a:t>
            </a:r>
            <a:r>
              <a:rPr lang="pt-BR" dirty="0"/>
              <a:t>4</a:t>
            </a:r>
            <a:r>
              <a:rPr lang="pt-BR" baseline="30000" dirty="0"/>
              <a:t>th</a:t>
            </a:r>
            <a:r>
              <a:rPr lang="pt-BR" dirty="0" smtClean="0"/>
              <a:t> 2016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657350" y="4152900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“a picture speaks a thousand words”</a:t>
            </a:r>
            <a:endParaRPr lang="pt-B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96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2. Making figures: a science on itself</a:t>
            </a:r>
            <a:endParaRPr lang="pt-B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288" t="55600" r="54331" b="10100"/>
          <a:stretch/>
        </p:blipFill>
        <p:spPr>
          <a:xfrm>
            <a:off x="1115616" y="1752031"/>
            <a:ext cx="4205638" cy="3075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044" t="46500" r="22831" b="36000"/>
          <a:stretch/>
        </p:blipFill>
        <p:spPr>
          <a:xfrm>
            <a:off x="356371" y="5229200"/>
            <a:ext cx="8028384" cy="1433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2258" y="40770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Guilty as charged!</a:t>
            </a: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1025" t="29700" r="16926" b="61900"/>
          <a:stretch/>
        </p:blipFill>
        <p:spPr>
          <a:xfrm>
            <a:off x="5655820" y="1805859"/>
            <a:ext cx="3154710" cy="6760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5046860"/>
            <a:ext cx="8789784" cy="161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5655820" y="3622674"/>
            <a:ext cx="3063501" cy="1615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97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056" t="44399" r="18894" b="8701"/>
          <a:stretch/>
        </p:blipFill>
        <p:spPr>
          <a:xfrm>
            <a:off x="5364088" y="1818924"/>
            <a:ext cx="2808312" cy="33599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2. Making figures: a science on itself</a:t>
            </a:r>
            <a:endParaRPr lang="pt-B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87" t="50700" r="15744" b="5901"/>
          <a:stretch/>
        </p:blipFill>
        <p:spPr>
          <a:xfrm>
            <a:off x="408273" y="1848050"/>
            <a:ext cx="2664296" cy="3335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948" y="530120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Mesoporous zeolites are better catalysts and</a:t>
            </a:r>
          </a:p>
          <a:p>
            <a:pPr algn="ctr"/>
            <a:r>
              <a:rPr lang="pt-BR" sz="2000" dirty="0" smtClean="0"/>
              <a:t> display enhance uptake in nitrogen adsorption</a:t>
            </a:r>
            <a:endParaRPr lang="pt-B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70967" y="612523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Scaling a powerful tool to highlight trends. N.B. Even if barely significant</a:t>
            </a:r>
            <a:endParaRPr lang="pt-B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157827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Journal of Catalysis 2011</a:t>
            </a:r>
            <a:endParaRPr lang="pt-BR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64088" y="1484784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 smtClean="0"/>
              <a:t>Advanced functional materials 2012</a:t>
            </a:r>
            <a:endParaRPr lang="pt-BR" sz="16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6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8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022E-16 L 0.5618 0.0715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0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Why PowerPoint? Availability!</a:t>
            </a:r>
          </a:p>
          <a:p>
            <a:pPr lvl="1"/>
            <a:r>
              <a:rPr lang="pt-BR" dirty="0" smtClean="0"/>
              <a:t>Are there better programs: probably many</a:t>
            </a:r>
          </a:p>
          <a:p>
            <a:pPr lvl="1"/>
            <a:endParaRPr lang="pt-BR" dirty="0"/>
          </a:p>
          <a:p>
            <a:r>
              <a:rPr lang="pt-BR" dirty="0" smtClean="0"/>
              <a:t>Conceptual figures are of essential importance in science</a:t>
            </a:r>
          </a:p>
          <a:p>
            <a:pPr lvl="1"/>
            <a:r>
              <a:rPr lang="pt-BR" dirty="0" smtClean="0"/>
              <a:t>These are the ones people remember!</a:t>
            </a:r>
          </a:p>
          <a:p>
            <a:pPr lvl="1"/>
            <a:r>
              <a:rPr lang="pt-BR" dirty="0" smtClean="0"/>
              <a:t>Reponsibility not to be too ‘suggestive’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3</a:t>
            </a:r>
            <a:r>
              <a:rPr lang="pt-BR" sz="4000" dirty="0"/>
              <a:t>. Artwork in </a:t>
            </a:r>
            <a:r>
              <a:rPr lang="pt-BR" sz="4000" dirty="0" smtClean="0"/>
              <a:t>PowerPoint: basics</a:t>
            </a:r>
            <a:endParaRPr lang="pt-BR" sz="4000" dirty="0"/>
          </a:p>
        </p:txBody>
      </p:sp>
      <p:sp>
        <p:nvSpPr>
          <p:cNvPr id="5" name="Rectangle 4"/>
          <p:cNvSpPr/>
          <p:nvPr/>
        </p:nvSpPr>
        <p:spPr>
          <a:xfrm>
            <a:off x="329508" y="3151188"/>
            <a:ext cx="8789784" cy="340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22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Before you start: think, google, sketch: ‘brainstorm’</a:t>
            </a:r>
            <a:endParaRPr lang="pt-BR" dirty="0"/>
          </a:p>
          <a:p>
            <a:endParaRPr lang="pt-BR" dirty="0" smtClean="0"/>
          </a:p>
          <a:p>
            <a:r>
              <a:rPr lang="pt-BR" dirty="0"/>
              <a:t>C</a:t>
            </a:r>
            <a:r>
              <a:rPr lang="pt-BR" dirty="0" smtClean="0"/>
              <a:t>ustomize PowerPoint:</a:t>
            </a:r>
          </a:p>
          <a:p>
            <a:pPr lvl="1"/>
            <a:r>
              <a:rPr lang="pt-BR" dirty="0" smtClean="0"/>
              <a:t>Quick access toolbar</a:t>
            </a:r>
          </a:p>
          <a:p>
            <a:pPr lvl="1"/>
            <a:r>
              <a:rPr lang="pt-BR" dirty="0" smtClean="0"/>
              <a:t>Themes and designs</a:t>
            </a:r>
          </a:p>
          <a:p>
            <a:pPr lvl="1"/>
            <a:endParaRPr lang="pt-BR" dirty="0"/>
          </a:p>
          <a:p>
            <a:r>
              <a:rPr lang="pt-BR" dirty="0" smtClean="0"/>
              <a:t>Get to know Powerpoint:</a:t>
            </a:r>
          </a:p>
          <a:p>
            <a:pPr lvl="1"/>
            <a:r>
              <a:rPr lang="pt-BR" dirty="0" smtClean="0"/>
              <a:t>Alt, ctlr, shift keys</a:t>
            </a:r>
          </a:p>
          <a:p>
            <a:pPr lvl="1"/>
            <a:r>
              <a:rPr lang="pt-BR" dirty="0" smtClean="0"/>
              <a:t>Snap to grid</a:t>
            </a:r>
          </a:p>
          <a:p>
            <a:pPr lvl="1"/>
            <a:r>
              <a:rPr lang="pt-BR" dirty="0" smtClean="0"/>
              <a:t>Zoom: only 400%</a:t>
            </a: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3</a:t>
            </a:r>
            <a:r>
              <a:rPr lang="pt-BR" sz="4000" dirty="0"/>
              <a:t>. Artwork in </a:t>
            </a:r>
            <a:r>
              <a:rPr lang="pt-BR" sz="4000" dirty="0" smtClean="0"/>
              <a:t>PowerPoint: basics</a:t>
            </a:r>
            <a:endParaRPr lang="pt-BR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6453337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This is based on a tutorial on the website: www.sciencefarts.com</a:t>
            </a:r>
            <a:endParaRPr lang="pt-BR" sz="1400" dirty="0"/>
          </a:p>
        </p:txBody>
      </p:sp>
      <p:sp>
        <p:nvSpPr>
          <p:cNvPr id="5" name="Rectangle 4"/>
          <p:cNvSpPr/>
          <p:nvPr/>
        </p:nvSpPr>
        <p:spPr>
          <a:xfrm>
            <a:off x="179512" y="2708920"/>
            <a:ext cx="8789784" cy="395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9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Shapes is a valuable option:</a:t>
            </a:r>
          </a:p>
          <a:p>
            <a:pPr lvl="1"/>
            <a:r>
              <a:rPr lang="pt-BR" dirty="0" smtClean="0"/>
              <a:t>Union, Substract, Merge, Intersect</a:t>
            </a:r>
          </a:p>
          <a:p>
            <a:pPr lvl="1"/>
            <a:endParaRPr lang="pt-BR" dirty="0"/>
          </a:p>
          <a:p>
            <a:r>
              <a:rPr lang="pt-BR" dirty="0" smtClean="0"/>
              <a:t>Aligning can be troublesome:</a:t>
            </a:r>
          </a:p>
          <a:p>
            <a:pPr lvl="1"/>
            <a:r>
              <a:rPr lang="pt-BR" dirty="0" smtClean="0"/>
              <a:t>The align folder enables to align and distribute easily</a:t>
            </a:r>
          </a:p>
          <a:p>
            <a:pPr lvl="1"/>
            <a:endParaRPr lang="pt-BR" dirty="0"/>
          </a:p>
          <a:p>
            <a:r>
              <a:rPr lang="pt-BR" dirty="0" smtClean="0"/>
              <a:t>Fix the Look aspect ratio: </a:t>
            </a:r>
          </a:p>
          <a:p>
            <a:pPr lvl="1"/>
            <a:r>
              <a:rPr lang="pt-BR" dirty="0" smtClean="0"/>
              <a:t>Prevents your artwork from accidentilly deforming</a:t>
            </a:r>
          </a:p>
          <a:p>
            <a:pPr lvl="1"/>
            <a:endParaRPr lang="pt-BR" dirty="0"/>
          </a:p>
          <a:p>
            <a:r>
              <a:rPr lang="pt-BR" dirty="0" smtClean="0"/>
              <a:t>Standard effects and smart art:</a:t>
            </a:r>
          </a:p>
          <a:p>
            <a:pPr lvl="1"/>
            <a:r>
              <a:rPr lang="pt-BR" dirty="0" smtClean="0"/>
              <a:t>No need to reinvent the wheel explore the options</a:t>
            </a:r>
            <a:endParaRPr lang="pt-BR" dirty="0"/>
          </a:p>
          <a:p>
            <a:endParaRPr lang="pt-BR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 smtClean="0"/>
              <a:t>3</a:t>
            </a:r>
            <a:r>
              <a:rPr lang="pt-BR" sz="4000" dirty="0"/>
              <a:t>. Artwork in </a:t>
            </a:r>
            <a:r>
              <a:rPr lang="pt-BR" sz="4000" dirty="0" smtClean="0"/>
              <a:t>PowerPoint: shapes</a:t>
            </a:r>
            <a:endParaRPr lang="pt-BR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6453337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This is based on a tutorial on the website: www.sciencefarts.com</a:t>
            </a:r>
            <a:endParaRPr lang="pt-BR" sz="1400" dirty="0"/>
          </a:p>
        </p:txBody>
      </p:sp>
      <p:sp>
        <p:nvSpPr>
          <p:cNvPr id="5" name="Rectangle 4"/>
          <p:cNvSpPr/>
          <p:nvPr/>
        </p:nvSpPr>
        <p:spPr>
          <a:xfrm>
            <a:off x="104612" y="2852936"/>
            <a:ext cx="8789784" cy="4005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80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Artwork in PowerPoint: </a:t>
            </a:r>
            <a:r>
              <a:rPr lang="pt-BR" dirty="0" smtClean="0"/>
              <a:t>shapes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Edit points for trend lines and customized shapes</a:t>
            </a:r>
          </a:p>
          <a:p>
            <a:pPr lvl="1"/>
            <a:r>
              <a:rPr lang="pt-BR" dirty="0" smtClean="0"/>
              <a:t>Use ctrl alt keys</a:t>
            </a:r>
          </a:p>
          <a:p>
            <a:pPr lvl="1"/>
            <a:endParaRPr lang="pt-BR" dirty="0"/>
          </a:p>
          <a:p>
            <a:r>
              <a:rPr lang="pt-BR" dirty="0" smtClean="0"/>
              <a:t>Getting complicated? Use the selection pane to select the right object</a:t>
            </a:r>
          </a:p>
          <a:p>
            <a:pPr lvl="1"/>
            <a:endParaRPr lang="pt-BR" dirty="0"/>
          </a:p>
          <a:p>
            <a:r>
              <a:rPr lang="pt-BR" dirty="0" smtClean="0"/>
              <a:t>Exporting your artwork:</a:t>
            </a:r>
          </a:p>
          <a:p>
            <a:pPr lvl="1"/>
            <a:r>
              <a:rPr lang="pt-BR" dirty="0" smtClean="0"/>
              <a:t>Save as emf, open in paint, resize, and save as JPG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4" name="Rectangle 3"/>
          <p:cNvSpPr/>
          <p:nvPr/>
        </p:nvSpPr>
        <p:spPr>
          <a:xfrm>
            <a:off x="177108" y="2924944"/>
            <a:ext cx="8789784" cy="3737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09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3. Artwork in PowerPoint: </a:t>
            </a:r>
            <a:r>
              <a:rPr lang="pt-BR" sz="4000" dirty="0" smtClean="0"/>
              <a:t>example</a:t>
            </a:r>
            <a:endParaRPr lang="pt-BR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038" t="39311" r="11260" b="25391"/>
          <a:stretch/>
        </p:blipFill>
        <p:spPr>
          <a:xfrm>
            <a:off x="1403647" y="4010123"/>
            <a:ext cx="6336705" cy="2582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1478626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Dissolution of zeolite crystals occurs in 4 modes: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 smtClean="0"/>
              <a:t>selective, non-connected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 smtClean="0"/>
              <a:t>selective, connected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 smtClean="0"/>
              <a:t>non-selective, 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2800" dirty="0" smtClean="0"/>
              <a:t>fragmentive</a:t>
            </a:r>
            <a:endParaRPr lang="pt-B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53012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036" y="532864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53012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725395"/>
            <a:ext cx="8789784" cy="2937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6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3. Artwork in PowerPoint: </a:t>
            </a:r>
            <a:r>
              <a:rPr lang="pt-BR" sz="4000" dirty="0" smtClean="0"/>
              <a:t>example</a:t>
            </a:r>
            <a:endParaRPr lang="pt-B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690689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pt-BR" sz="1600" dirty="0" smtClean="0"/>
              <a:t>selective, non-connected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1600" dirty="0" smtClean="0"/>
              <a:t>selective, connected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1600" dirty="0" smtClean="0"/>
              <a:t>non-selective, </a:t>
            </a:r>
          </a:p>
          <a:p>
            <a:pPr marL="971550" lvl="1" indent="-514350">
              <a:buFont typeface="+mj-lt"/>
              <a:buAutoNum type="arabicPeriod"/>
            </a:pPr>
            <a:r>
              <a:rPr lang="pt-BR" sz="1600" dirty="0" smtClean="0"/>
              <a:t>fragmentive</a:t>
            </a:r>
            <a:endParaRPr lang="pt-BR" sz="1600" dirty="0"/>
          </a:p>
        </p:txBody>
      </p:sp>
      <p:sp>
        <p:nvSpPr>
          <p:cNvPr id="3" name="Hexagon 2"/>
          <p:cNvSpPr/>
          <p:nvPr/>
        </p:nvSpPr>
        <p:spPr>
          <a:xfrm rot="5400000">
            <a:off x="3503146" y="1623078"/>
            <a:ext cx="1872208" cy="12241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Hexagon 7"/>
          <p:cNvSpPr/>
          <p:nvPr/>
        </p:nvSpPr>
        <p:spPr>
          <a:xfrm rot="5400000">
            <a:off x="791580" y="4617132"/>
            <a:ext cx="1872208" cy="12241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Hexagon 8"/>
          <p:cNvSpPr/>
          <p:nvPr/>
        </p:nvSpPr>
        <p:spPr>
          <a:xfrm rot="5400000">
            <a:off x="2699792" y="4617132"/>
            <a:ext cx="1872208" cy="12241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Hexagon 10"/>
          <p:cNvSpPr/>
          <p:nvPr/>
        </p:nvSpPr>
        <p:spPr>
          <a:xfrm rot="5400000">
            <a:off x="4680591" y="4617132"/>
            <a:ext cx="1872208" cy="122413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/>
          <p:nvPr/>
        </p:nvSpPr>
        <p:spPr>
          <a:xfrm>
            <a:off x="1188203" y="6273228"/>
            <a:ext cx="360040" cy="336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Isosceles Triangle 12"/>
          <p:cNvSpPr/>
          <p:nvPr/>
        </p:nvSpPr>
        <p:spPr>
          <a:xfrm>
            <a:off x="7131661" y="5301208"/>
            <a:ext cx="180020" cy="1683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Diagonal Stripe 14"/>
          <p:cNvSpPr/>
          <p:nvPr/>
        </p:nvSpPr>
        <p:spPr>
          <a:xfrm>
            <a:off x="7383689" y="4919365"/>
            <a:ext cx="144016" cy="3818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Flowchart: Manual Input 15"/>
          <p:cNvSpPr/>
          <p:nvPr/>
        </p:nvSpPr>
        <p:spPr>
          <a:xfrm>
            <a:off x="7546457" y="5199353"/>
            <a:ext cx="144016" cy="167277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009800" y="414396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1.</a:t>
            </a:r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5976156" y="417141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3.</a:t>
            </a:r>
            <a:endParaRPr lang="pt-BR" dirty="0"/>
          </a:p>
        </p:txBody>
      </p:sp>
      <p:sp>
        <p:nvSpPr>
          <p:cNvPr id="19" name="TextBox 18"/>
          <p:cNvSpPr txBox="1"/>
          <p:nvPr/>
        </p:nvSpPr>
        <p:spPr>
          <a:xfrm>
            <a:off x="4005312" y="416759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2.</a:t>
            </a:r>
            <a:endParaRPr lang="pt-BR" dirty="0"/>
          </a:p>
        </p:txBody>
      </p:sp>
      <p:sp>
        <p:nvSpPr>
          <p:cNvPr id="20" name="TextBox 19"/>
          <p:cNvSpPr txBox="1"/>
          <p:nvPr/>
        </p:nvSpPr>
        <p:spPr>
          <a:xfrm>
            <a:off x="7275677" y="422894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4.</a:t>
            </a:r>
            <a:endParaRPr lang="pt-BR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27684" y="3645024"/>
            <a:ext cx="0" cy="498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27684" y="3645024"/>
            <a:ext cx="57280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63888" y="3645023"/>
            <a:ext cx="0" cy="498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364088" y="3672465"/>
            <a:ext cx="0" cy="498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43452" y="3682973"/>
            <a:ext cx="0" cy="4989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439250" y="3316728"/>
            <a:ext cx="0" cy="3282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rot="2829450">
            <a:off x="3009384" y="5831034"/>
            <a:ext cx="360040" cy="727255"/>
          </a:xfrm>
          <a:custGeom>
            <a:avLst/>
            <a:gdLst>
              <a:gd name="connsiteX0" fmla="*/ 390589 w 771865"/>
              <a:gd name="connsiteY0" fmla="*/ 26261 h 1119384"/>
              <a:gd name="connsiteX1" fmla="*/ 1122 w 771865"/>
              <a:gd name="connsiteY1" fmla="*/ 525794 h 1119384"/>
              <a:gd name="connsiteX2" fmla="*/ 526055 w 771865"/>
              <a:gd name="connsiteY2" fmla="*/ 695128 h 1119384"/>
              <a:gd name="connsiteX3" fmla="*/ 238189 w 771865"/>
              <a:gd name="connsiteY3" fmla="*/ 1118461 h 1119384"/>
              <a:gd name="connsiteX4" fmla="*/ 771589 w 771865"/>
              <a:gd name="connsiteY4" fmla="*/ 796728 h 1119384"/>
              <a:gd name="connsiteX5" fmla="*/ 314389 w 771865"/>
              <a:gd name="connsiteY5" fmla="*/ 407261 h 1119384"/>
              <a:gd name="connsiteX6" fmla="*/ 526055 w 771865"/>
              <a:gd name="connsiteY6" fmla="*/ 102461 h 1119384"/>
              <a:gd name="connsiteX7" fmla="*/ 390589 w 771865"/>
              <a:gd name="connsiteY7" fmla="*/ 26261 h 1119384"/>
              <a:gd name="connsiteX0" fmla="*/ 389765 w 771041"/>
              <a:gd name="connsiteY0" fmla="*/ 26261 h 1119245"/>
              <a:gd name="connsiteX1" fmla="*/ 298 w 771041"/>
              <a:gd name="connsiteY1" fmla="*/ 525794 h 1119245"/>
              <a:gd name="connsiteX2" fmla="*/ 457498 w 771041"/>
              <a:gd name="connsiteY2" fmla="*/ 703595 h 1119245"/>
              <a:gd name="connsiteX3" fmla="*/ 237365 w 771041"/>
              <a:gd name="connsiteY3" fmla="*/ 1118461 h 1119245"/>
              <a:gd name="connsiteX4" fmla="*/ 770765 w 771041"/>
              <a:gd name="connsiteY4" fmla="*/ 796728 h 1119245"/>
              <a:gd name="connsiteX5" fmla="*/ 313565 w 771041"/>
              <a:gd name="connsiteY5" fmla="*/ 407261 h 1119245"/>
              <a:gd name="connsiteX6" fmla="*/ 525231 w 771041"/>
              <a:gd name="connsiteY6" fmla="*/ 102461 h 1119245"/>
              <a:gd name="connsiteX7" fmla="*/ 389765 w 771041"/>
              <a:gd name="connsiteY7" fmla="*/ 26261 h 111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041" h="1119245">
                <a:moveTo>
                  <a:pt x="389765" y="26261"/>
                </a:moveTo>
                <a:cubicBezTo>
                  <a:pt x="302276" y="96816"/>
                  <a:pt x="-10991" y="412905"/>
                  <a:pt x="298" y="525794"/>
                </a:cubicBezTo>
                <a:cubicBezTo>
                  <a:pt x="11587" y="638683"/>
                  <a:pt x="417987" y="604817"/>
                  <a:pt x="457498" y="703595"/>
                </a:cubicBezTo>
                <a:cubicBezTo>
                  <a:pt x="497009" y="802373"/>
                  <a:pt x="185154" y="1102939"/>
                  <a:pt x="237365" y="1118461"/>
                </a:cubicBezTo>
                <a:cubicBezTo>
                  <a:pt x="289576" y="1133983"/>
                  <a:pt x="758065" y="915261"/>
                  <a:pt x="770765" y="796728"/>
                </a:cubicBezTo>
                <a:cubicBezTo>
                  <a:pt x="783465" y="678195"/>
                  <a:pt x="354487" y="522972"/>
                  <a:pt x="313565" y="407261"/>
                </a:cubicBezTo>
                <a:cubicBezTo>
                  <a:pt x="272643" y="291550"/>
                  <a:pt x="516764" y="161728"/>
                  <a:pt x="525231" y="102461"/>
                </a:cubicBezTo>
                <a:cubicBezTo>
                  <a:pt x="533698" y="43194"/>
                  <a:pt x="477254" y="-44294"/>
                  <a:pt x="389765" y="26261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Oval 22"/>
          <p:cNvSpPr/>
          <p:nvPr/>
        </p:nvSpPr>
        <p:spPr>
          <a:xfrm>
            <a:off x="755576" y="5857882"/>
            <a:ext cx="360040" cy="336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27</a:t>
            </a:fld>
            <a:endParaRPr lang="pt-BR"/>
          </a:p>
        </p:txBody>
      </p:sp>
      <p:sp>
        <p:nvSpPr>
          <p:cNvPr id="5" name="TextBox 4"/>
          <p:cNvSpPr txBox="1"/>
          <p:nvPr/>
        </p:nvSpPr>
        <p:spPr>
          <a:xfrm rot="875216">
            <a:off x="866688" y="1384028"/>
            <a:ext cx="2484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During the lecture I enhance this sketch manually. You can have a try here! Use the tricks of the </a:t>
            </a:r>
            <a:r>
              <a:rPr lang="en-US" i="1" dirty="0" smtClean="0">
                <a:solidFill>
                  <a:srgbClr val="FF0000"/>
                </a:solidFill>
                <a:hlinkClick r:id="rId2"/>
              </a:rPr>
              <a:t>www.sciencefarts.com</a:t>
            </a:r>
            <a:r>
              <a:rPr lang="en-US" i="1" dirty="0" smtClean="0">
                <a:solidFill>
                  <a:srgbClr val="FF0000"/>
                </a:solidFill>
              </a:rPr>
              <a:t> tips and tricks</a:t>
            </a:r>
            <a:endParaRPr lang="nl-BE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3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rot="10800000">
            <a:off x="1547664" y="5087763"/>
            <a:ext cx="1872208" cy="1224136"/>
          </a:xfrm>
          <a:custGeom>
            <a:avLst/>
            <a:gdLst>
              <a:gd name="connsiteX0" fmla="*/ 0 w 1872208"/>
              <a:gd name="connsiteY0" fmla="*/ 612068 h 1224136"/>
              <a:gd name="connsiteX1" fmla="*/ 116749 w 1872208"/>
              <a:gd name="connsiteY1" fmla="*/ 378570 h 1224136"/>
              <a:gd name="connsiteX2" fmla="*/ 132344 w 1872208"/>
              <a:gd name="connsiteY2" fmla="*/ 382436 h 1224136"/>
              <a:gd name="connsiteX3" fmla="*/ 232138 w 1872208"/>
              <a:gd name="connsiteY3" fmla="*/ 653129 h 1224136"/>
              <a:gd name="connsiteX4" fmla="*/ 282349 w 1872208"/>
              <a:gd name="connsiteY4" fmla="*/ 331852 h 1224136"/>
              <a:gd name="connsiteX5" fmla="*/ 220714 w 1872208"/>
              <a:gd name="connsiteY5" fmla="*/ 304065 h 1224136"/>
              <a:gd name="connsiteX6" fmla="*/ 155391 w 1872208"/>
              <a:gd name="connsiteY6" fmla="*/ 301287 h 1224136"/>
              <a:gd name="connsiteX7" fmla="*/ 306034 w 1872208"/>
              <a:gd name="connsiteY7" fmla="*/ 0 h 1224136"/>
              <a:gd name="connsiteX8" fmla="*/ 379108 w 1872208"/>
              <a:gd name="connsiteY8" fmla="*/ 0 h 1224136"/>
              <a:gd name="connsiteX9" fmla="*/ 370451 w 1872208"/>
              <a:gd name="connsiteY9" fmla="*/ 34971 h 1224136"/>
              <a:gd name="connsiteX10" fmla="*/ 351515 w 1872208"/>
              <a:gd name="connsiteY10" fmla="*/ 278973 h 1224136"/>
              <a:gd name="connsiteX11" fmla="*/ 592208 w 1872208"/>
              <a:gd name="connsiteY11" fmla="*/ 310477 h 1224136"/>
              <a:gd name="connsiteX12" fmla="*/ 592662 w 1872208"/>
              <a:gd name="connsiteY12" fmla="*/ 598979 h 1224136"/>
              <a:gd name="connsiteX13" fmla="*/ 750457 w 1872208"/>
              <a:gd name="connsiteY13" fmla="*/ 314653 h 1224136"/>
              <a:gd name="connsiteX14" fmla="*/ 460559 w 1872208"/>
              <a:gd name="connsiteY14" fmla="*/ 154717 h 1224136"/>
              <a:gd name="connsiteX15" fmla="*/ 458283 w 1872208"/>
              <a:gd name="connsiteY15" fmla="*/ 34817 h 1224136"/>
              <a:gd name="connsiteX16" fmla="*/ 469077 w 1872208"/>
              <a:gd name="connsiteY16" fmla="*/ 0 h 1224136"/>
              <a:gd name="connsiteX17" fmla="*/ 906864 w 1872208"/>
              <a:gd name="connsiteY17" fmla="*/ 0 h 1224136"/>
              <a:gd name="connsiteX18" fmla="*/ 908357 w 1872208"/>
              <a:gd name="connsiteY18" fmla="*/ 9528 h 1224136"/>
              <a:gd name="connsiteX19" fmla="*/ 1083348 w 1872208"/>
              <a:gd name="connsiteY19" fmla="*/ 148468 h 1224136"/>
              <a:gd name="connsiteX20" fmla="*/ 917998 w 1872208"/>
              <a:gd name="connsiteY20" fmla="*/ 384885 h 1224136"/>
              <a:gd name="connsiteX21" fmla="*/ 1210486 w 1872208"/>
              <a:gd name="connsiteY21" fmla="*/ 242788 h 1224136"/>
              <a:gd name="connsiteX22" fmla="*/ 1091321 w 1872208"/>
              <a:gd name="connsiteY22" fmla="*/ 14249 h 1224136"/>
              <a:gd name="connsiteX23" fmla="*/ 1083996 w 1872208"/>
              <a:gd name="connsiteY23" fmla="*/ 0 h 1224136"/>
              <a:gd name="connsiteX24" fmla="*/ 1566174 w 1872208"/>
              <a:gd name="connsiteY24" fmla="*/ 0 h 1224136"/>
              <a:gd name="connsiteX25" fmla="*/ 1688128 w 1872208"/>
              <a:gd name="connsiteY25" fmla="*/ 243907 h 1224136"/>
              <a:gd name="connsiteX26" fmla="*/ 1671713 w 1872208"/>
              <a:gd name="connsiteY26" fmla="*/ 247578 h 1224136"/>
              <a:gd name="connsiteX27" fmla="*/ 1448551 w 1872208"/>
              <a:gd name="connsiteY27" fmla="*/ 454382 h 1224136"/>
              <a:gd name="connsiteX28" fmla="*/ 1250501 w 1872208"/>
              <a:gd name="connsiteY28" fmla="*/ 355544 h 1224136"/>
              <a:gd name="connsiteX29" fmla="*/ 1200988 w 1872208"/>
              <a:gd name="connsiteY29" fmla="*/ 418800 h 1224136"/>
              <a:gd name="connsiteX30" fmla="*/ 1525571 w 1872208"/>
              <a:gd name="connsiteY30" fmla="*/ 600663 h 1224136"/>
              <a:gd name="connsiteX31" fmla="*/ 1641101 w 1872208"/>
              <a:gd name="connsiteY31" fmla="*/ 387172 h 1224136"/>
              <a:gd name="connsiteX32" fmla="*/ 1751941 w 1872208"/>
              <a:gd name="connsiteY32" fmla="*/ 418016 h 1224136"/>
              <a:gd name="connsiteX33" fmla="*/ 1783241 w 1872208"/>
              <a:gd name="connsiteY33" fmla="*/ 434133 h 1224136"/>
              <a:gd name="connsiteX34" fmla="*/ 1872208 w 1872208"/>
              <a:gd name="connsiteY34" fmla="*/ 612068 h 1224136"/>
              <a:gd name="connsiteX35" fmla="*/ 1667551 w 1872208"/>
              <a:gd name="connsiteY35" fmla="*/ 1021383 h 1224136"/>
              <a:gd name="connsiteX36" fmla="*/ 1664734 w 1872208"/>
              <a:gd name="connsiteY36" fmla="*/ 993029 h 1224136"/>
              <a:gd name="connsiteX37" fmla="*/ 1651670 w 1872208"/>
              <a:gd name="connsiteY37" fmla="*/ 962170 h 1224136"/>
              <a:gd name="connsiteX38" fmla="*/ 1323053 w 1872208"/>
              <a:gd name="connsiteY38" fmla="*/ 921787 h 1224136"/>
              <a:gd name="connsiteX39" fmla="*/ 1260852 w 1872208"/>
              <a:gd name="connsiteY39" fmla="*/ 709363 h 1224136"/>
              <a:gd name="connsiteX40" fmla="*/ 1180803 w 1872208"/>
              <a:gd name="connsiteY40" fmla="*/ 716072 h 1224136"/>
              <a:gd name="connsiteX41" fmla="*/ 1268168 w 1872208"/>
              <a:gd name="connsiteY41" fmla="*/ 1077729 h 1224136"/>
              <a:gd name="connsiteX42" fmla="*/ 1503264 w 1872208"/>
              <a:gd name="connsiteY42" fmla="*/ 1017268 h 1224136"/>
              <a:gd name="connsiteX43" fmla="*/ 1569394 w 1872208"/>
              <a:gd name="connsiteY43" fmla="*/ 1167430 h 1224136"/>
              <a:gd name="connsiteX44" fmla="*/ 1577959 w 1872208"/>
              <a:gd name="connsiteY44" fmla="*/ 1200566 h 1224136"/>
              <a:gd name="connsiteX45" fmla="*/ 1566174 w 1872208"/>
              <a:gd name="connsiteY45" fmla="*/ 1224136 h 1224136"/>
              <a:gd name="connsiteX46" fmla="*/ 933668 w 1872208"/>
              <a:gd name="connsiteY46" fmla="*/ 1224136 h 1224136"/>
              <a:gd name="connsiteX47" fmla="*/ 919606 w 1872208"/>
              <a:gd name="connsiteY47" fmla="*/ 1196783 h 1224136"/>
              <a:gd name="connsiteX48" fmla="*/ 912288 w 1872208"/>
              <a:gd name="connsiteY48" fmla="*/ 1164735 h 1224136"/>
              <a:gd name="connsiteX49" fmla="*/ 1056385 w 1872208"/>
              <a:gd name="connsiteY49" fmla="*/ 996719 h 1224136"/>
              <a:gd name="connsiteX50" fmla="*/ 1007092 w 1872208"/>
              <a:gd name="connsiteY50" fmla="*/ 933291 h 1224136"/>
              <a:gd name="connsiteX51" fmla="*/ 751654 w 1872208"/>
              <a:gd name="connsiteY51" fmla="*/ 1203808 h 1224136"/>
              <a:gd name="connsiteX52" fmla="*/ 754839 w 1872208"/>
              <a:gd name="connsiteY52" fmla="*/ 1224136 h 1224136"/>
              <a:gd name="connsiteX53" fmla="*/ 306034 w 1872208"/>
              <a:gd name="connsiteY53" fmla="*/ 1224136 h 1224136"/>
              <a:gd name="connsiteX54" fmla="*/ 151596 w 1872208"/>
              <a:gd name="connsiteY54" fmla="*/ 915259 h 1224136"/>
              <a:gd name="connsiteX55" fmla="*/ 191837 w 1872208"/>
              <a:gd name="connsiteY55" fmla="*/ 890659 h 1224136"/>
              <a:gd name="connsiteX56" fmla="*/ 249086 w 1872208"/>
              <a:gd name="connsiteY56" fmla="*/ 883833 h 1224136"/>
              <a:gd name="connsiteX57" fmla="*/ 502151 w 1872208"/>
              <a:gd name="connsiteY57" fmla="*/ 1097324 h 1224136"/>
              <a:gd name="connsiteX58" fmla="*/ 711205 w 1872208"/>
              <a:gd name="connsiteY58" fmla="*/ 848251 h 1224136"/>
              <a:gd name="connsiteX59" fmla="*/ 441636 w 1872208"/>
              <a:gd name="connsiteY59" fmla="*/ 951043 h 1224136"/>
              <a:gd name="connsiteX60" fmla="*/ 326106 w 1872208"/>
              <a:gd name="connsiteY60" fmla="*/ 737552 h 1224136"/>
              <a:gd name="connsiteX61" fmla="*/ 153499 w 1872208"/>
              <a:gd name="connsiteY61" fmla="*/ 811187 h 1224136"/>
              <a:gd name="connsiteX62" fmla="*/ 113101 w 1872208"/>
              <a:gd name="connsiteY62" fmla="*/ 83827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72208" h="1224136">
                <a:moveTo>
                  <a:pt x="0" y="612068"/>
                </a:moveTo>
                <a:lnTo>
                  <a:pt x="116749" y="378570"/>
                </a:lnTo>
                <a:lnTo>
                  <a:pt x="132344" y="382436"/>
                </a:lnTo>
                <a:cubicBezTo>
                  <a:pt x="188446" y="418665"/>
                  <a:pt x="207137" y="661560"/>
                  <a:pt x="232138" y="653129"/>
                </a:cubicBezTo>
                <a:cubicBezTo>
                  <a:pt x="257138" y="644699"/>
                  <a:pt x="328521" y="393781"/>
                  <a:pt x="282349" y="331852"/>
                </a:cubicBezTo>
                <a:cubicBezTo>
                  <a:pt x="270806" y="316369"/>
                  <a:pt x="248571" y="308239"/>
                  <a:pt x="220714" y="304065"/>
                </a:cubicBezTo>
                <a:lnTo>
                  <a:pt x="155391" y="301287"/>
                </a:lnTo>
                <a:lnTo>
                  <a:pt x="306034" y="0"/>
                </a:lnTo>
                <a:lnTo>
                  <a:pt x="379108" y="0"/>
                </a:lnTo>
                <a:lnTo>
                  <a:pt x="370451" y="34971"/>
                </a:lnTo>
                <a:cubicBezTo>
                  <a:pt x="349388" y="126367"/>
                  <a:pt x="332037" y="237341"/>
                  <a:pt x="351515" y="278973"/>
                </a:cubicBezTo>
                <a:cubicBezTo>
                  <a:pt x="382680" y="345584"/>
                  <a:pt x="552017" y="257143"/>
                  <a:pt x="592208" y="310477"/>
                </a:cubicBezTo>
                <a:cubicBezTo>
                  <a:pt x="632399" y="363812"/>
                  <a:pt x="566287" y="598283"/>
                  <a:pt x="592662" y="598979"/>
                </a:cubicBezTo>
                <a:cubicBezTo>
                  <a:pt x="619036" y="599675"/>
                  <a:pt x="772474" y="388697"/>
                  <a:pt x="750457" y="314653"/>
                </a:cubicBezTo>
                <a:cubicBezTo>
                  <a:pt x="728440" y="240610"/>
                  <a:pt x="505302" y="218090"/>
                  <a:pt x="460559" y="154717"/>
                </a:cubicBezTo>
                <a:cubicBezTo>
                  <a:pt x="438188" y="123031"/>
                  <a:pt x="446069" y="77299"/>
                  <a:pt x="458283" y="34817"/>
                </a:cubicBezTo>
                <a:lnTo>
                  <a:pt x="469077" y="0"/>
                </a:lnTo>
                <a:lnTo>
                  <a:pt x="906864" y="0"/>
                </a:lnTo>
                <a:lnTo>
                  <a:pt x="908357" y="9528"/>
                </a:lnTo>
                <a:cubicBezTo>
                  <a:pt x="936100" y="63722"/>
                  <a:pt x="1081369" y="90067"/>
                  <a:pt x="1083348" y="148468"/>
                </a:cubicBezTo>
                <a:cubicBezTo>
                  <a:pt x="1085611" y="215212"/>
                  <a:pt x="896809" y="369165"/>
                  <a:pt x="917998" y="384885"/>
                </a:cubicBezTo>
                <a:cubicBezTo>
                  <a:pt x="939188" y="400605"/>
                  <a:pt x="1185976" y="316044"/>
                  <a:pt x="1210486" y="242788"/>
                </a:cubicBezTo>
                <a:cubicBezTo>
                  <a:pt x="1228868" y="187846"/>
                  <a:pt x="1137998" y="91643"/>
                  <a:pt x="1091321" y="14249"/>
                </a:cubicBezTo>
                <a:lnTo>
                  <a:pt x="1083996" y="0"/>
                </a:lnTo>
                <a:lnTo>
                  <a:pt x="1566174" y="0"/>
                </a:lnTo>
                <a:lnTo>
                  <a:pt x="1688128" y="243907"/>
                </a:lnTo>
                <a:lnTo>
                  <a:pt x="1671713" y="247578"/>
                </a:lnTo>
                <a:cubicBezTo>
                  <a:pt x="1599783" y="282208"/>
                  <a:pt x="1514339" y="437662"/>
                  <a:pt x="1448551" y="454382"/>
                </a:cubicBezTo>
                <a:cubicBezTo>
                  <a:pt x="1373366" y="473491"/>
                  <a:pt x="1289011" y="359498"/>
                  <a:pt x="1250501" y="355544"/>
                </a:cubicBezTo>
                <a:cubicBezTo>
                  <a:pt x="1211991" y="351590"/>
                  <a:pt x="1155143" y="377947"/>
                  <a:pt x="1200988" y="418800"/>
                </a:cubicBezTo>
                <a:cubicBezTo>
                  <a:pt x="1246833" y="459653"/>
                  <a:pt x="1452219" y="605934"/>
                  <a:pt x="1525571" y="600663"/>
                </a:cubicBezTo>
                <a:cubicBezTo>
                  <a:pt x="1598923" y="595392"/>
                  <a:pt x="1576918" y="405622"/>
                  <a:pt x="1641101" y="387172"/>
                </a:cubicBezTo>
                <a:cubicBezTo>
                  <a:pt x="1665170" y="380253"/>
                  <a:pt x="1707677" y="396407"/>
                  <a:pt x="1751941" y="418016"/>
                </a:cubicBezTo>
                <a:lnTo>
                  <a:pt x="1783241" y="434133"/>
                </a:lnTo>
                <a:lnTo>
                  <a:pt x="1872208" y="612068"/>
                </a:lnTo>
                <a:lnTo>
                  <a:pt x="1667551" y="1021383"/>
                </a:lnTo>
                <a:lnTo>
                  <a:pt x="1664734" y="993029"/>
                </a:lnTo>
                <a:cubicBezTo>
                  <a:pt x="1661930" y="980303"/>
                  <a:pt x="1657673" y="969733"/>
                  <a:pt x="1651670" y="962170"/>
                </a:cubicBezTo>
                <a:cubicBezTo>
                  <a:pt x="1603646" y="901665"/>
                  <a:pt x="1388189" y="963922"/>
                  <a:pt x="1323053" y="921787"/>
                </a:cubicBezTo>
                <a:cubicBezTo>
                  <a:pt x="1257916" y="879652"/>
                  <a:pt x="1284139" y="740288"/>
                  <a:pt x="1260852" y="709363"/>
                </a:cubicBezTo>
                <a:cubicBezTo>
                  <a:pt x="1237564" y="678438"/>
                  <a:pt x="1179584" y="654678"/>
                  <a:pt x="1180803" y="716072"/>
                </a:cubicBezTo>
                <a:cubicBezTo>
                  <a:pt x="1182022" y="777466"/>
                  <a:pt x="1214424" y="1027529"/>
                  <a:pt x="1268168" y="1077729"/>
                </a:cubicBezTo>
                <a:cubicBezTo>
                  <a:pt x="1321911" y="1127928"/>
                  <a:pt x="1446092" y="982752"/>
                  <a:pt x="1503264" y="1017268"/>
                </a:cubicBezTo>
                <a:cubicBezTo>
                  <a:pt x="1531850" y="1034525"/>
                  <a:pt x="1552649" y="1103709"/>
                  <a:pt x="1569394" y="1167430"/>
                </a:cubicBezTo>
                <a:lnTo>
                  <a:pt x="1577959" y="1200566"/>
                </a:lnTo>
                <a:lnTo>
                  <a:pt x="1566174" y="1224136"/>
                </a:lnTo>
                <a:lnTo>
                  <a:pt x="933668" y="1224136"/>
                </a:lnTo>
                <a:lnTo>
                  <a:pt x="919606" y="1196783"/>
                </a:lnTo>
                <a:cubicBezTo>
                  <a:pt x="914992" y="1185207"/>
                  <a:pt x="912316" y="1174432"/>
                  <a:pt x="912288" y="1164735"/>
                </a:cubicBezTo>
                <a:cubicBezTo>
                  <a:pt x="912066" y="1087159"/>
                  <a:pt x="1043171" y="1033107"/>
                  <a:pt x="1056385" y="996719"/>
                </a:cubicBezTo>
                <a:cubicBezTo>
                  <a:pt x="1069599" y="960332"/>
                  <a:pt x="1057881" y="898777"/>
                  <a:pt x="1007092" y="933291"/>
                </a:cubicBezTo>
                <a:cubicBezTo>
                  <a:pt x="956304" y="967806"/>
                  <a:pt x="764406" y="1131381"/>
                  <a:pt x="751654" y="1203808"/>
                </a:cubicBezTo>
                <a:lnTo>
                  <a:pt x="754839" y="1224136"/>
                </a:lnTo>
                <a:lnTo>
                  <a:pt x="306034" y="1224136"/>
                </a:lnTo>
                <a:lnTo>
                  <a:pt x="151596" y="915259"/>
                </a:lnTo>
                <a:lnTo>
                  <a:pt x="191837" y="890659"/>
                </a:lnTo>
                <a:cubicBezTo>
                  <a:pt x="210920" y="882598"/>
                  <a:pt x="230290" y="879056"/>
                  <a:pt x="249086" y="883833"/>
                </a:cubicBezTo>
                <a:cubicBezTo>
                  <a:pt x="324272" y="902942"/>
                  <a:pt x="425132" y="1103255"/>
                  <a:pt x="502151" y="1097324"/>
                </a:cubicBezTo>
                <a:cubicBezTo>
                  <a:pt x="579171" y="1091394"/>
                  <a:pt x="721291" y="872632"/>
                  <a:pt x="711205" y="848251"/>
                </a:cubicBezTo>
                <a:cubicBezTo>
                  <a:pt x="701119" y="823871"/>
                  <a:pt x="505819" y="969493"/>
                  <a:pt x="441636" y="951043"/>
                </a:cubicBezTo>
                <a:cubicBezTo>
                  <a:pt x="377453" y="932593"/>
                  <a:pt x="399458" y="742824"/>
                  <a:pt x="326106" y="737552"/>
                </a:cubicBezTo>
                <a:cubicBezTo>
                  <a:pt x="289430" y="734917"/>
                  <a:pt x="219745" y="770169"/>
                  <a:pt x="153499" y="811187"/>
                </a:cubicBezTo>
                <a:lnTo>
                  <a:pt x="113101" y="8382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4. Modifying pictures in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Contrast, Brightness, and </a:t>
            </a:r>
            <a:r>
              <a:rPr lang="pt-BR" dirty="0" smtClean="0"/>
              <a:t>Sharpen</a:t>
            </a:r>
          </a:p>
          <a:p>
            <a:pPr lvl="1"/>
            <a:r>
              <a:rPr lang="pt-BR" dirty="0" smtClean="0"/>
              <a:t>Simple way to enhance pictures</a:t>
            </a:r>
          </a:p>
          <a:p>
            <a:pPr lvl="1"/>
            <a:endParaRPr lang="pt-BR" dirty="0"/>
          </a:p>
          <a:p>
            <a:r>
              <a:rPr lang="pt-BR" dirty="0"/>
              <a:t>Background </a:t>
            </a:r>
            <a:r>
              <a:rPr lang="pt-BR" dirty="0" smtClean="0"/>
              <a:t>removal and set transparent colour</a:t>
            </a:r>
          </a:p>
          <a:p>
            <a:pPr lvl="1"/>
            <a:r>
              <a:rPr lang="pt-BR" dirty="0" smtClean="0"/>
              <a:t>Ideal for making making set ups look more ‘convincing’</a:t>
            </a:r>
          </a:p>
          <a:p>
            <a:pPr lvl="1"/>
            <a:endParaRPr lang="pt-BR" dirty="0"/>
          </a:p>
          <a:p>
            <a:r>
              <a:rPr lang="pt-BR" dirty="0" smtClean="0"/>
              <a:t>Fill with image: ideal way to give a 3D look</a:t>
            </a:r>
            <a:endParaRPr lang="pt-BR" dirty="0"/>
          </a:p>
          <a:p>
            <a:endParaRPr lang="pt-BR" dirty="0"/>
          </a:p>
        </p:txBody>
      </p:sp>
      <p:sp>
        <p:nvSpPr>
          <p:cNvPr id="19" name="Freeform 18"/>
          <p:cNvSpPr/>
          <p:nvPr/>
        </p:nvSpPr>
        <p:spPr>
          <a:xfrm rot="10800000">
            <a:off x="4932040" y="5087763"/>
            <a:ext cx="1872208" cy="1224136"/>
          </a:xfrm>
          <a:custGeom>
            <a:avLst/>
            <a:gdLst>
              <a:gd name="connsiteX0" fmla="*/ 0 w 1872208"/>
              <a:gd name="connsiteY0" fmla="*/ 612068 h 1224136"/>
              <a:gd name="connsiteX1" fmla="*/ 116749 w 1872208"/>
              <a:gd name="connsiteY1" fmla="*/ 378570 h 1224136"/>
              <a:gd name="connsiteX2" fmla="*/ 132344 w 1872208"/>
              <a:gd name="connsiteY2" fmla="*/ 382436 h 1224136"/>
              <a:gd name="connsiteX3" fmla="*/ 232138 w 1872208"/>
              <a:gd name="connsiteY3" fmla="*/ 653129 h 1224136"/>
              <a:gd name="connsiteX4" fmla="*/ 282349 w 1872208"/>
              <a:gd name="connsiteY4" fmla="*/ 331852 h 1224136"/>
              <a:gd name="connsiteX5" fmla="*/ 220714 w 1872208"/>
              <a:gd name="connsiteY5" fmla="*/ 304065 h 1224136"/>
              <a:gd name="connsiteX6" fmla="*/ 155391 w 1872208"/>
              <a:gd name="connsiteY6" fmla="*/ 301287 h 1224136"/>
              <a:gd name="connsiteX7" fmla="*/ 306034 w 1872208"/>
              <a:gd name="connsiteY7" fmla="*/ 0 h 1224136"/>
              <a:gd name="connsiteX8" fmla="*/ 379108 w 1872208"/>
              <a:gd name="connsiteY8" fmla="*/ 0 h 1224136"/>
              <a:gd name="connsiteX9" fmla="*/ 370451 w 1872208"/>
              <a:gd name="connsiteY9" fmla="*/ 34971 h 1224136"/>
              <a:gd name="connsiteX10" fmla="*/ 351515 w 1872208"/>
              <a:gd name="connsiteY10" fmla="*/ 278973 h 1224136"/>
              <a:gd name="connsiteX11" fmla="*/ 592208 w 1872208"/>
              <a:gd name="connsiteY11" fmla="*/ 310477 h 1224136"/>
              <a:gd name="connsiteX12" fmla="*/ 592662 w 1872208"/>
              <a:gd name="connsiteY12" fmla="*/ 598979 h 1224136"/>
              <a:gd name="connsiteX13" fmla="*/ 750457 w 1872208"/>
              <a:gd name="connsiteY13" fmla="*/ 314653 h 1224136"/>
              <a:gd name="connsiteX14" fmla="*/ 460559 w 1872208"/>
              <a:gd name="connsiteY14" fmla="*/ 154717 h 1224136"/>
              <a:gd name="connsiteX15" fmla="*/ 458283 w 1872208"/>
              <a:gd name="connsiteY15" fmla="*/ 34817 h 1224136"/>
              <a:gd name="connsiteX16" fmla="*/ 469077 w 1872208"/>
              <a:gd name="connsiteY16" fmla="*/ 0 h 1224136"/>
              <a:gd name="connsiteX17" fmla="*/ 906864 w 1872208"/>
              <a:gd name="connsiteY17" fmla="*/ 0 h 1224136"/>
              <a:gd name="connsiteX18" fmla="*/ 908357 w 1872208"/>
              <a:gd name="connsiteY18" fmla="*/ 9528 h 1224136"/>
              <a:gd name="connsiteX19" fmla="*/ 1083348 w 1872208"/>
              <a:gd name="connsiteY19" fmla="*/ 148468 h 1224136"/>
              <a:gd name="connsiteX20" fmla="*/ 917998 w 1872208"/>
              <a:gd name="connsiteY20" fmla="*/ 384885 h 1224136"/>
              <a:gd name="connsiteX21" fmla="*/ 1210486 w 1872208"/>
              <a:gd name="connsiteY21" fmla="*/ 242788 h 1224136"/>
              <a:gd name="connsiteX22" fmla="*/ 1091321 w 1872208"/>
              <a:gd name="connsiteY22" fmla="*/ 14249 h 1224136"/>
              <a:gd name="connsiteX23" fmla="*/ 1083996 w 1872208"/>
              <a:gd name="connsiteY23" fmla="*/ 0 h 1224136"/>
              <a:gd name="connsiteX24" fmla="*/ 1566174 w 1872208"/>
              <a:gd name="connsiteY24" fmla="*/ 0 h 1224136"/>
              <a:gd name="connsiteX25" fmla="*/ 1688128 w 1872208"/>
              <a:gd name="connsiteY25" fmla="*/ 243907 h 1224136"/>
              <a:gd name="connsiteX26" fmla="*/ 1671713 w 1872208"/>
              <a:gd name="connsiteY26" fmla="*/ 247578 h 1224136"/>
              <a:gd name="connsiteX27" fmla="*/ 1448551 w 1872208"/>
              <a:gd name="connsiteY27" fmla="*/ 454382 h 1224136"/>
              <a:gd name="connsiteX28" fmla="*/ 1250501 w 1872208"/>
              <a:gd name="connsiteY28" fmla="*/ 355544 h 1224136"/>
              <a:gd name="connsiteX29" fmla="*/ 1200988 w 1872208"/>
              <a:gd name="connsiteY29" fmla="*/ 418800 h 1224136"/>
              <a:gd name="connsiteX30" fmla="*/ 1525571 w 1872208"/>
              <a:gd name="connsiteY30" fmla="*/ 600663 h 1224136"/>
              <a:gd name="connsiteX31" fmla="*/ 1641101 w 1872208"/>
              <a:gd name="connsiteY31" fmla="*/ 387172 h 1224136"/>
              <a:gd name="connsiteX32" fmla="*/ 1751941 w 1872208"/>
              <a:gd name="connsiteY32" fmla="*/ 418016 h 1224136"/>
              <a:gd name="connsiteX33" fmla="*/ 1783241 w 1872208"/>
              <a:gd name="connsiteY33" fmla="*/ 434133 h 1224136"/>
              <a:gd name="connsiteX34" fmla="*/ 1872208 w 1872208"/>
              <a:gd name="connsiteY34" fmla="*/ 612068 h 1224136"/>
              <a:gd name="connsiteX35" fmla="*/ 1667551 w 1872208"/>
              <a:gd name="connsiteY35" fmla="*/ 1021383 h 1224136"/>
              <a:gd name="connsiteX36" fmla="*/ 1664734 w 1872208"/>
              <a:gd name="connsiteY36" fmla="*/ 993029 h 1224136"/>
              <a:gd name="connsiteX37" fmla="*/ 1651670 w 1872208"/>
              <a:gd name="connsiteY37" fmla="*/ 962170 h 1224136"/>
              <a:gd name="connsiteX38" fmla="*/ 1323053 w 1872208"/>
              <a:gd name="connsiteY38" fmla="*/ 921787 h 1224136"/>
              <a:gd name="connsiteX39" fmla="*/ 1260852 w 1872208"/>
              <a:gd name="connsiteY39" fmla="*/ 709363 h 1224136"/>
              <a:gd name="connsiteX40" fmla="*/ 1180803 w 1872208"/>
              <a:gd name="connsiteY40" fmla="*/ 716072 h 1224136"/>
              <a:gd name="connsiteX41" fmla="*/ 1268168 w 1872208"/>
              <a:gd name="connsiteY41" fmla="*/ 1077729 h 1224136"/>
              <a:gd name="connsiteX42" fmla="*/ 1503264 w 1872208"/>
              <a:gd name="connsiteY42" fmla="*/ 1017268 h 1224136"/>
              <a:gd name="connsiteX43" fmla="*/ 1569394 w 1872208"/>
              <a:gd name="connsiteY43" fmla="*/ 1167430 h 1224136"/>
              <a:gd name="connsiteX44" fmla="*/ 1577959 w 1872208"/>
              <a:gd name="connsiteY44" fmla="*/ 1200566 h 1224136"/>
              <a:gd name="connsiteX45" fmla="*/ 1566174 w 1872208"/>
              <a:gd name="connsiteY45" fmla="*/ 1224136 h 1224136"/>
              <a:gd name="connsiteX46" fmla="*/ 933668 w 1872208"/>
              <a:gd name="connsiteY46" fmla="*/ 1224136 h 1224136"/>
              <a:gd name="connsiteX47" fmla="*/ 919606 w 1872208"/>
              <a:gd name="connsiteY47" fmla="*/ 1196783 h 1224136"/>
              <a:gd name="connsiteX48" fmla="*/ 912288 w 1872208"/>
              <a:gd name="connsiteY48" fmla="*/ 1164735 h 1224136"/>
              <a:gd name="connsiteX49" fmla="*/ 1056385 w 1872208"/>
              <a:gd name="connsiteY49" fmla="*/ 996719 h 1224136"/>
              <a:gd name="connsiteX50" fmla="*/ 1007092 w 1872208"/>
              <a:gd name="connsiteY50" fmla="*/ 933291 h 1224136"/>
              <a:gd name="connsiteX51" fmla="*/ 751654 w 1872208"/>
              <a:gd name="connsiteY51" fmla="*/ 1203808 h 1224136"/>
              <a:gd name="connsiteX52" fmla="*/ 754839 w 1872208"/>
              <a:gd name="connsiteY52" fmla="*/ 1224136 h 1224136"/>
              <a:gd name="connsiteX53" fmla="*/ 306034 w 1872208"/>
              <a:gd name="connsiteY53" fmla="*/ 1224136 h 1224136"/>
              <a:gd name="connsiteX54" fmla="*/ 151596 w 1872208"/>
              <a:gd name="connsiteY54" fmla="*/ 915259 h 1224136"/>
              <a:gd name="connsiteX55" fmla="*/ 191837 w 1872208"/>
              <a:gd name="connsiteY55" fmla="*/ 890659 h 1224136"/>
              <a:gd name="connsiteX56" fmla="*/ 249086 w 1872208"/>
              <a:gd name="connsiteY56" fmla="*/ 883833 h 1224136"/>
              <a:gd name="connsiteX57" fmla="*/ 502151 w 1872208"/>
              <a:gd name="connsiteY57" fmla="*/ 1097324 h 1224136"/>
              <a:gd name="connsiteX58" fmla="*/ 711205 w 1872208"/>
              <a:gd name="connsiteY58" fmla="*/ 848251 h 1224136"/>
              <a:gd name="connsiteX59" fmla="*/ 441636 w 1872208"/>
              <a:gd name="connsiteY59" fmla="*/ 951043 h 1224136"/>
              <a:gd name="connsiteX60" fmla="*/ 326106 w 1872208"/>
              <a:gd name="connsiteY60" fmla="*/ 737552 h 1224136"/>
              <a:gd name="connsiteX61" fmla="*/ 153499 w 1872208"/>
              <a:gd name="connsiteY61" fmla="*/ 811187 h 1224136"/>
              <a:gd name="connsiteX62" fmla="*/ 113101 w 1872208"/>
              <a:gd name="connsiteY62" fmla="*/ 83827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72208" h="1224136">
                <a:moveTo>
                  <a:pt x="0" y="612068"/>
                </a:moveTo>
                <a:lnTo>
                  <a:pt x="116749" y="378570"/>
                </a:lnTo>
                <a:lnTo>
                  <a:pt x="132344" y="382436"/>
                </a:lnTo>
                <a:cubicBezTo>
                  <a:pt x="188446" y="418665"/>
                  <a:pt x="207137" y="661560"/>
                  <a:pt x="232138" y="653129"/>
                </a:cubicBezTo>
                <a:cubicBezTo>
                  <a:pt x="257138" y="644699"/>
                  <a:pt x="328521" y="393781"/>
                  <a:pt x="282349" y="331852"/>
                </a:cubicBezTo>
                <a:cubicBezTo>
                  <a:pt x="270806" y="316369"/>
                  <a:pt x="248571" y="308239"/>
                  <a:pt x="220714" y="304065"/>
                </a:cubicBezTo>
                <a:lnTo>
                  <a:pt x="155391" y="301287"/>
                </a:lnTo>
                <a:lnTo>
                  <a:pt x="306034" y="0"/>
                </a:lnTo>
                <a:lnTo>
                  <a:pt x="379108" y="0"/>
                </a:lnTo>
                <a:lnTo>
                  <a:pt x="370451" y="34971"/>
                </a:lnTo>
                <a:cubicBezTo>
                  <a:pt x="349388" y="126367"/>
                  <a:pt x="332037" y="237341"/>
                  <a:pt x="351515" y="278973"/>
                </a:cubicBezTo>
                <a:cubicBezTo>
                  <a:pt x="382680" y="345584"/>
                  <a:pt x="552017" y="257143"/>
                  <a:pt x="592208" y="310477"/>
                </a:cubicBezTo>
                <a:cubicBezTo>
                  <a:pt x="632399" y="363812"/>
                  <a:pt x="566287" y="598283"/>
                  <a:pt x="592662" y="598979"/>
                </a:cubicBezTo>
                <a:cubicBezTo>
                  <a:pt x="619036" y="599675"/>
                  <a:pt x="772474" y="388697"/>
                  <a:pt x="750457" y="314653"/>
                </a:cubicBezTo>
                <a:cubicBezTo>
                  <a:pt x="728440" y="240610"/>
                  <a:pt x="505302" y="218090"/>
                  <a:pt x="460559" y="154717"/>
                </a:cubicBezTo>
                <a:cubicBezTo>
                  <a:pt x="438188" y="123031"/>
                  <a:pt x="446069" y="77299"/>
                  <a:pt x="458283" y="34817"/>
                </a:cubicBezTo>
                <a:lnTo>
                  <a:pt x="469077" y="0"/>
                </a:lnTo>
                <a:lnTo>
                  <a:pt x="906864" y="0"/>
                </a:lnTo>
                <a:lnTo>
                  <a:pt x="908357" y="9528"/>
                </a:lnTo>
                <a:cubicBezTo>
                  <a:pt x="936100" y="63722"/>
                  <a:pt x="1081369" y="90067"/>
                  <a:pt x="1083348" y="148468"/>
                </a:cubicBezTo>
                <a:cubicBezTo>
                  <a:pt x="1085611" y="215212"/>
                  <a:pt x="896809" y="369165"/>
                  <a:pt x="917998" y="384885"/>
                </a:cubicBezTo>
                <a:cubicBezTo>
                  <a:pt x="939188" y="400605"/>
                  <a:pt x="1185976" y="316044"/>
                  <a:pt x="1210486" y="242788"/>
                </a:cubicBezTo>
                <a:cubicBezTo>
                  <a:pt x="1228868" y="187846"/>
                  <a:pt x="1137998" y="91643"/>
                  <a:pt x="1091321" y="14249"/>
                </a:cubicBezTo>
                <a:lnTo>
                  <a:pt x="1083996" y="0"/>
                </a:lnTo>
                <a:lnTo>
                  <a:pt x="1566174" y="0"/>
                </a:lnTo>
                <a:lnTo>
                  <a:pt x="1688128" y="243907"/>
                </a:lnTo>
                <a:lnTo>
                  <a:pt x="1671713" y="247578"/>
                </a:lnTo>
                <a:cubicBezTo>
                  <a:pt x="1599783" y="282208"/>
                  <a:pt x="1514339" y="437662"/>
                  <a:pt x="1448551" y="454382"/>
                </a:cubicBezTo>
                <a:cubicBezTo>
                  <a:pt x="1373366" y="473491"/>
                  <a:pt x="1289011" y="359498"/>
                  <a:pt x="1250501" y="355544"/>
                </a:cubicBezTo>
                <a:cubicBezTo>
                  <a:pt x="1211991" y="351590"/>
                  <a:pt x="1155143" y="377947"/>
                  <a:pt x="1200988" y="418800"/>
                </a:cubicBezTo>
                <a:cubicBezTo>
                  <a:pt x="1246833" y="459653"/>
                  <a:pt x="1452219" y="605934"/>
                  <a:pt x="1525571" y="600663"/>
                </a:cubicBezTo>
                <a:cubicBezTo>
                  <a:pt x="1598923" y="595392"/>
                  <a:pt x="1576918" y="405622"/>
                  <a:pt x="1641101" y="387172"/>
                </a:cubicBezTo>
                <a:cubicBezTo>
                  <a:pt x="1665170" y="380253"/>
                  <a:pt x="1707677" y="396407"/>
                  <a:pt x="1751941" y="418016"/>
                </a:cubicBezTo>
                <a:lnTo>
                  <a:pt x="1783241" y="434133"/>
                </a:lnTo>
                <a:lnTo>
                  <a:pt x="1872208" y="612068"/>
                </a:lnTo>
                <a:lnTo>
                  <a:pt x="1667551" y="1021383"/>
                </a:lnTo>
                <a:lnTo>
                  <a:pt x="1664734" y="993029"/>
                </a:lnTo>
                <a:cubicBezTo>
                  <a:pt x="1661930" y="980303"/>
                  <a:pt x="1657673" y="969733"/>
                  <a:pt x="1651670" y="962170"/>
                </a:cubicBezTo>
                <a:cubicBezTo>
                  <a:pt x="1603646" y="901665"/>
                  <a:pt x="1388189" y="963922"/>
                  <a:pt x="1323053" y="921787"/>
                </a:cubicBezTo>
                <a:cubicBezTo>
                  <a:pt x="1257916" y="879652"/>
                  <a:pt x="1284139" y="740288"/>
                  <a:pt x="1260852" y="709363"/>
                </a:cubicBezTo>
                <a:cubicBezTo>
                  <a:pt x="1237564" y="678438"/>
                  <a:pt x="1179584" y="654678"/>
                  <a:pt x="1180803" y="716072"/>
                </a:cubicBezTo>
                <a:cubicBezTo>
                  <a:pt x="1182022" y="777466"/>
                  <a:pt x="1214424" y="1027529"/>
                  <a:pt x="1268168" y="1077729"/>
                </a:cubicBezTo>
                <a:cubicBezTo>
                  <a:pt x="1321911" y="1127928"/>
                  <a:pt x="1446092" y="982752"/>
                  <a:pt x="1503264" y="1017268"/>
                </a:cubicBezTo>
                <a:cubicBezTo>
                  <a:pt x="1531850" y="1034525"/>
                  <a:pt x="1552649" y="1103709"/>
                  <a:pt x="1569394" y="1167430"/>
                </a:cubicBezTo>
                <a:lnTo>
                  <a:pt x="1577959" y="1200566"/>
                </a:lnTo>
                <a:lnTo>
                  <a:pt x="1566174" y="1224136"/>
                </a:lnTo>
                <a:lnTo>
                  <a:pt x="933668" y="1224136"/>
                </a:lnTo>
                <a:lnTo>
                  <a:pt x="919606" y="1196783"/>
                </a:lnTo>
                <a:cubicBezTo>
                  <a:pt x="914992" y="1185207"/>
                  <a:pt x="912316" y="1174432"/>
                  <a:pt x="912288" y="1164735"/>
                </a:cubicBezTo>
                <a:cubicBezTo>
                  <a:pt x="912066" y="1087159"/>
                  <a:pt x="1043171" y="1033107"/>
                  <a:pt x="1056385" y="996719"/>
                </a:cubicBezTo>
                <a:cubicBezTo>
                  <a:pt x="1069599" y="960332"/>
                  <a:pt x="1057881" y="898777"/>
                  <a:pt x="1007092" y="933291"/>
                </a:cubicBezTo>
                <a:cubicBezTo>
                  <a:pt x="956304" y="967806"/>
                  <a:pt x="764406" y="1131381"/>
                  <a:pt x="751654" y="1203808"/>
                </a:cubicBezTo>
                <a:lnTo>
                  <a:pt x="754839" y="1224136"/>
                </a:lnTo>
                <a:lnTo>
                  <a:pt x="306034" y="1224136"/>
                </a:lnTo>
                <a:lnTo>
                  <a:pt x="151596" y="915259"/>
                </a:lnTo>
                <a:lnTo>
                  <a:pt x="191837" y="890659"/>
                </a:lnTo>
                <a:cubicBezTo>
                  <a:pt x="210920" y="882598"/>
                  <a:pt x="230290" y="879056"/>
                  <a:pt x="249086" y="883833"/>
                </a:cubicBezTo>
                <a:cubicBezTo>
                  <a:pt x="324272" y="902942"/>
                  <a:pt x="425132" y="1103255"/>
                  <a:pt x="502151" y="1097324"/>
                </a:cubicBezTo>
                <a:cubicBezTo>
                  <a:pt x="579171" y="1091394"/>
                  <a:pt x="721291" y="872632"/>
                  <a:pt x="711205" y="848251"/>
                </a:cubicBezTo>
                <a:cubicBezTo>
                  <a:pt x="701119" y="823871"/>
                  <a:pt x="505819" y="969493"/>
                  <a:pt x="441636" y="951043"/>
                </a:cubicBezTo>
                <a:cubicBezTo>
                  <a:pt x="377453" y="932593"/>
                  <a:pt x="399458" y="742824"/>
                  <a:pt x="326106" y="737552"/>
                </a:cubicBezTo>
                <a:cubicBezTo>
                  <a:pt x="289430" y="734917"/>
                  <a:pt x="219745" y="770169"/>
                  <a:pt x="153499" y="811187"/>
                </a:cubicBezTo>
                <a:lnTo>
                  <a:pt x="113101" y="83827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14000" r="-15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ight Arrow 19"/>
          <p:cNvSpPr/>
          <p:nvPr/>
        </p:nvSpPr>
        <p:spPr>
          <a:xfrm>
            <a:off x="3707904" y="5411799"/>
            <a:ext cx="1054636" cy="53748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79512" y="4437112"/>
            <a:ext cx="8789784" cy="2225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7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4. Modifying </a:t>
            </a:r>
            <a:r>
              <a:rPr lang="pt-BR" sz="4000" dirty="0"/>
              <a:t>pictures in </a:t>
            </a:r>
            <a:r>
              <a:rPr lang="pt-BR" sz="4000" dirty="0" smtClean="0"/>
              <a:t>PowerPoint</a:t>
            </a:r>
            <a:endParaRPr lang="pt-BR" sz="4000" dirty="0"/>
          </a:p>
        </p:txBody>
      </p:sp>
      <p:pic>
        <p:nvPicPr>
          <p:cNvPr id="4098" name="Picture 2" descr="https://upload.wikimedia.org/wikipedia/commons/b/b1/Optical_microscope_nikon_alphaphot_%2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83" y="1988840"/>
            <a:ext cx="242378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b/b1/Optical_microscope_nikon_alphaphot_%2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7" b="99167" l="2273" r="92677">
                        <a14:foregroundMark x1="64141" y1="43833" x2="66667" y2="45667"/>
                        <a14:foregroundMark x1="64899" y1="43333" x2="67677" y2="42000"/>
                        <a14:backgroundMark x1="43687" y1="63167" x2="54040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110"/>
            <a:ext cx="2423789" cy="36724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563888" y="3502282"/>
            <a:ext cx="1944216" cy="576064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863588" y="595939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Making routine pictures looks ´professional´</a:t>
            </a:r>
            <a:endParaRPr lang="pt-B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0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Scientific communication:</a:t>
            </a:r>
            <a:r>
              <a:rPr lang="pt-BR" dirty="0"/>
              <a:t> </a:t>
            </a:r>
            <a:r>
              <a:rPr lang="pt-BR" sz="5300" dirty="0"/>
              <a:t>the power of avoiding words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926138"/>
            <a:ext cx="7429500" cy="617537"/>
          </a:xfrm>
        </p:spPr>
        <p:txBody>
          <a:bodyPr/>
          <a:lstStyle/>
          <a:p>
            <a:r>
              <a:rPr lang="pt-BR" dirty="0" smtClean="0"/>
              <a:t>Summerschool, University of </a:t>
            </a:r>
            <a:r>
              <a:rPr lang="pt-BR" dirty="0"/>
              <a:t>São Paulo, </a:t>
            </a:r>
            <a:r>
              <a:rPr lang="pt-BR" dirty="0" smtClean="0"/>
              <a:t>February </a:t>
            </a:r>
            <a:r>
              <a:rPr lang="pt-BR" dirty="0"/>
              <a:t>4</a:t>
            </a:r>
            <a:r>
              <a:rPr lang="pt-BR" baseline="30000" dirty="0"/>
              <a:t>th</a:t>
            </a:r>
            <a:r>
              <a:rPr lang="pt-BR" dirty="0" smtClean="0"/>
              <a:t> 2016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1657350" y="4152900"/>
            <a:ext cx="582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</a:t>
            </a:r>
            <a:r>
              <a:rPr lang="pt-BR" sz="2800" dirty="0" smtClean="0"/>
              <a:t>r: “nobody likes to read”</a:t>
            </a:r>
            <a:endParaRPr lang="pt-B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Animations </a:t>
            </a:r>
            <a:r>
              <a:rPr lang="pt-BR" dirty="0"/>
              <a:t>in </a:t>
            </a:r>
            <a:r>
              <a:rPr lang="pt-BR" dirty="0" smtClean="0"/>
              <a:t>PowerPoint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Why?</a:t>
            </a:r>
          </a:p>
          <a:p>
            <a:pPr lvl="1"/>
            <a:r>
              <a:rPr lang="pt-BR" dirty="0" smtClean="0"/>
              <a:t>For presentations and, moreover, for fun!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Why Powerpoint?: availability!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5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Animations </a:t>
            </a:r>
            <a:r>
              <a:rPr lang="pt-BR" dirty="0"/>
              <a:t>in </a:t>
            </a:r>
            <a:r>
              <a:rPr lang="pt-BR" dirty="0" smtClean="0"/>
              <a:t>PowerPoint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Even more than with figures: think before!</a:t>
            </a:r>
          </a:p>
          <a:p>
            <a:endParaRPr lang="pt-BR" dirty="0"/>
          </a:p>
          <a:p>
            <a:r>
              <a:rPr lang="pt-BR" dirty="0" smtClean="0"/>
              <a:t>Adjusting size is more difficult</a:t>
            </a:r>
          </a:p>
          <a:p>
            <a:endParaRPr lang="pt-BR" dirty="0"/>
          </a:p>
          <a:p>
            <a:r>
              <a:rPr lang="pt-BR" dirty="0" smtClean="0"/>
              <a:t>Animation pane</a:t>
            </a:r>
          </a:p>
          <a:p>
            <a:pPr lvl="1"/>
            <a:r>
              <a:rPr lang="pt-BR" dirty="0" smtClean="0"/>
              <a:t>Overview of animations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2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Animations in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Motion paths</a:t>
            </a:r>
          </a:p>
          <a:p>
            <a:pPr lvl="1"/>
            <a:r>
              <a:rPr lang="pt-BR" dirty="0" smtClean="0"/>
              <a:t>Get things moving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Multiple animations, rotation, and timing</a:t>
            </a:r>
          </a:p>
          <a:p>
            <a:pPr lvl="1"/>
            <a:r>
              <a:rPr lang="pt-BR" dirty="0" smtClean="0"/>
              <a:t>Make it realisitic</a:t>
            </a:r>
          </a:p>
          <a:p>
            <a:pPr lvl="1"/>
            <a:endParaRPr lang="pt-BR" dirty="0"/>
          </a:p>
          <a:p>
            <a:r>
              <a:rPr lang="pt-BR" dirty="0" smtClean="0"/>
              <a:t>Smooth start and end</a:t>
            </a:r>
          </a:p>
          <a:p>
            <a:pPr lvl="1"/>
            <a:r>
              <a:rPr lang="pt-BR" dirty="0" smtClean="0"/>
              <a:t>A standard setting</a:t>
            </a:r>
            <a:endParaRPr lang="pt-BR" dirty="0"/>
          </a:p>
        </p:txBody>
      </p:sp>
      <p:sp>
        <p:nvSpPr>
          <p:cNvPr id="10" name="Freeform 9"/>
          <p:cNvSpPr/>
          <p:nvPr/>
        </p:nvSpPr>
        <p:spPr>
          <a:xfrm>
            <a:off x="5004048" y="3872708"/>
            <a:ext cx="4248472" cy="2985293"/>
          </a:xfrm>
          <a:custGeom>
            <a:avLst/>
            <a:gdLst>
              <a:gd name="connsiteX0" fmla="*/ 0 w 4248472"/>
              <a:gd name="connsiteY0" fmla="*/ 0 h 2985293"/>
              <a:gd name="connsiteX1" fmla="*/ 4248472 w 4248472"/>
              <a:gd name="connsiteY1" fmla="*/ 0 h 2985293"/>
              <a:gd name="connsiteX2" fmla="*/ 4248472 w 4248472"/>
              <a:gd name="connsiteY2" fmla="*/ 1043505 h 2985293"/>
              <a:gd name="connsiteX3" fmla="*/ 1247386 w 4248472"/>
              <a:gd name="connsiteY3" fmla="*/ 1043505 h 2985293"/>
              <a:gd name="connsiteX4" fmla="*/ 1247386 w 4248472"/>
              <a:gd name="connsiteY4" fmla="*/ 2985293 h 2985293"/>
              <a:gd name="connsiteX5" fmla="*/ 0 w 4248472"/>
              <a:gd name="connsiteY5" fmla="*/ 2985293 h 298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8472" h="2985293">
                <a:moveTo>
                  <a:pt x="0" y="0"/>
                </a:moveTo>
                <a:lnTo>
                  <a:pt x="4248472" y="0"/>
                </a:lnTo>
                <a:lnTo>
                  <a:pt x="4248472" y="1043505"/>
                </a:lnTo>
                <a:lnTo>
                  <a:pt x="1247386" y="1043505"/>
                </a:lnTo>
                <a:lnTo>
                  <a:pt x="1247386" y="2985293"/>
                </a:lnTo>
                <a:lnTo>
                  <a:pt x="0" y="2985293"/>
                </a:lnTo>
                <a:close/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5122" name="Picture 2" descr="http://thumbs.dreamstime.com/z/formula-cars-vector-934949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6" t="4570" b="70390"/>
          <a:stretch/>
        </p:blipFill>
        <p:spPr bwMode="auto">
          <a:xfrm>
            <a:off x="7966745" y="4001294"/>
            <a:ext cx="1097210" cy="6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0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C -0.10538 0.00463 -0.27257 -0.04467 -0.30868 0.01273 C -0.34479 0.07014 -0.32517 0.19792 -0.32517 0.296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8" y="1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5400000">
                                      <p:cBhvr>
                                        <p:cTn id="8" dur="4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5. Animations in </a:t>
            </a:r>
            <a:r>
              <a:rPr lang="pt-BR" sz="3600" dirty="0" smtClean="0"/>
              <a:t>PowerPoint: example</a:t>
            </a:r>
            <a:endParaRPr lang="pt-BR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514" y="1639186"/>
            <a:ext cx="866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Mesoporosity in zeolites leads to a smaller and more active particles</a:t>
            </a:r>
            <a:endParaRPr lang="pt-BR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342453" y="2681795"/>
            <a:ext cx="406674" cy="387165"/>
            <a:chOff x="1977355" y="3032495"/>
            <a:chExt cx="406674" cy="387165"/>
          </a:xfrm>
        </p:grpSpPr>
        <p:sp>
          <p:nvSpPr>
            <p:cNvPr id="20" name="Oval 19"/>
            <p:cNvSpPr/>
            <p:nvPr/>
          </p:nvSpPr>
          <p:spPr>
            <a:xfrm>
              <a:off x="1977355" y="3032495"/>
              <a:ext cx="406674" cy="38716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/>
            <p:cNvSpPr/>
            <p:nvPr/>
          </p:nvSpPr>
          <p:spPr>
            <a:xfrm>
              <a:off x="2123727" y="3165178"/>
              <a:ext cx="118800" cy="118097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49094" y="2376661"/>
            <a:ext cx="1044448" cy="994344"/>
            <a:chOff x="6049094" y="2376661"/>
            <a:chExt cx="1044448" cy="994344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49094" y="2376661"/>
              <a:ext cx="1044448" cy="99434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206340" y="2511014"/>
              <a:ext cx="729956" cy="725638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03823" y="2511014"/>
            <a:ext cx="205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50 % green</a:t>
            </a:r>
          </a:p>
          <a:p>
            <a:r>
              <a:rPr lang="pt-BR" dirty="0" smtClean="0"/>
              <a:t>50% red</a:t>
            </a:r>
            <a:endParaRPr lang="pt-BR" dirty="0"/>
          </a:p>
        </p:txBody>
      </p:sp>
      <p:sp>
        <p:nvSpPr>
          <p:cNvPr id="26" name="TextBox 25"/>
          <p:cNvSpPr txBox="1"/>
          <p:nvPr/>
        </p:nvSpPr>
        <p:spPr>
          <a:xfrm>
            <a:off x="2031752" y="2550667"/>
            <a:ext cx="205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85 % green (active)</a:t>
            </a:r>
          </a:p>
          <a:p>
            <a:r>
              <a:rPr lang="pt-BR" dirty="0" smtClean="0"/>
              <a:t>15% red (inactive)</a:t>
            </a:r>
            <a:endParaRPr lang="pt-B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6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5. Animations in </a:t>
            </a:r>
            <a:r>
              <a:rPr lang="pt-BR" sz="3600" dirty="0" smtClean="0"/>
              <a:t>PowerPoint: example</a:t>
            </a:r>
            <a:endParaRPr lang="pt-BR" sz="3600" dirty="0"/>
          </a:p>
        </p:txBody>
      </p:sp>
      <p:sp>
        <p:nvSpPr>
          <p:cNvPr id="4" name="Freeform 3"/>
          <p:cNvSpPr/>
          <p:nvPr/>
        </p:nvSpPr>
        <p:spPr>
          <a:xfrm rot="10800000">
            <a:off x="971600" y="4210270"/>
            <a:ext cx="2814349" cy="1946795"/>
          </a:xfrm>
          <a:custGeom>
            <a:avLst/>
            <a:gdLst>
              <a:gd name="connsiteX0" fmla="*/ 0 w 1872208"/>
              <a:gd name="connsiteY0" fmla="*/ 612068 h 1224136"/>
              <a:gd name="connsiteX1" fmla="*/ 116749 w 1872208"/>
              <a:gd name="connsiteY1" fmla="*/ 378570 h 1224136"/>
              <a:gd name="connsiteX2" fmla="*/ 132344 w 1872208"/>
              <a:gd name="connsiteY2" fmla="*/ 382436 h 1224136"/>
              <a:gd name="connsiteX3" fmla="*/ 232138 w 1872208"/>
              <a:gd name="connsiteY3" fmla="*/ 653129 h 1224136"/>
              <a:gd name="connsiteX4" fmla="*/ 282349 w 1872208"/>
              <a:gd name="connsiteY4" fmla="*/ 331852 h 1224136"/>
              <a:gd name="connsiteX5" fmla="*/ 220714 w 1872208"/>
              <a:gd name="connsiteY5" fmla="*/ 304065 h 1224136"/>
              <a:gd name="connsiteX6" fmla="*/ 155391 w 1872208"/>
              <a:gd name="connsiteY6" fmla="*/ 301287 h 1224136"/>
              <a:gd name="connsiteX7" fmla="*/ 306034 w 1872208"/>
              <a:gd name="connsiteY7" fmla="*/ 0 h 1224136"/>
              <a:gd name="connsiteX8" fmla="*/ 379108 w 1872208"/>
              <a:gd name="connsiteY8" fmla="*/ 0 h 1224136"/>
              <a:gd name="connsiteX9" fmla="*/ 370451 w 1872208"/>
              <a:gd name="connsiteY9" fmla="*/ 34971 h 1224136"/>
              <a:gd name="connsiteX10" fmla="*/ 351515 w 1872208"/>
              <a:gd name="connsiteY10" fmla="*/ 278973 h 1224136"/>
              <a:gd name="connsiteX11" fmla="*/ 592208 w 1872208"/>
              <a:gd name="connsiteY11" fmla="*/ 310477 h 1224136"/>
              <a:gd name="connsiteX12" fmla="*/ 592662 w 1872208"/>
              <a:gd name="connsiteY12" fmla="*/ 598979 h 1224136"/>
              <a:gd name="connsiteX13" fmla="*/ 750457 w 1872208"/>
              <a:gd name="connsiteY13" fmla="*/ 314653 h 1224136"/>
              <a:gd name="connsiteX14" fmla="*/ 460559 w 1872208"/>
              <a:gd name="connsiteY14" fmla="*/ 154717 h 1224136"/>
              <a:gd name="connsiteX15" fmla="*/ 458283 w 1872208"/>
              <a:gd name="connsiteY15" fmla="*/ 34817 h 1224136"/>
              <a:gd name="connsiteX16" fmla="*/ 469077 w 1872208"/>
              <a:gd name="connsiteY16" fmla="*/ 0 h 1224136"/>
              <a:gd name="connsiteX17" fmla="*/ 906864 w 1872208"/>
              <a:gd name="connsiteY17" fmla="*/ 0 h 1224136"/>
              <a:gd name="connsiteX18" fmla="*/ 908357 w 1872208"/>
              <a:gd name="connsiteY18" fmla="*/ 9528 h 1224136"/>
              <a:gd name="connsiteX19" fmla="*/ 1083348 w 1872208"/>
              <a:gd name="connsiteY19" fmla="*/ 148468 h 1224136"/>
              <a:gd name="connsiteX20" fmla="*/ 917998 w 1872208"/>
              <a:gd name="connsiteY20" fmla="*/ 384885 h 1224136"/>
              <a:gd name="connsiteX21" fmla="*/ 1210486 w 1872208"/>
              <a:gd name="connsiteY21" fmla="*/ 242788 h 1224136"/>
              <a:gd name="connsiteX22" fmla="*/ 1091321 w 1872208"/>
              <a:gd name="connsiteY22" fmla="*/ 14249 h 1224136"/>
              <a:gd name="connsiteX23" fmla="*/ 1083996 w 1872208"/>
              <a:gd name="connsiteY23" fmla="*/ 0 h 1224136"/>
              <a:gd name="connsiteX24" fmla="*/ 1566174 w 1872208"/>
              <a:gd name="connsiteY24" fmla="*/ 0 h 1224136"/>
              <a:gd name="connsiteX25" fmla="*/ 1688128 w 1872208"/>
              <a:gd name="connsiteY25" fmla="*/ 243907 h 1224136"/>
              <a:gd name="connsiteX26" fmla="*/ 1671713 w 1872208"/>
              <a:gd name="connsiteY26" fmla="*/ 247578 h 1224136"/>
              <a:gd name="connsiteX27" fmla="*/ 1448551 w 1872208"/>
              <a:gd name="connsiteY27" fmla="*/ 454382 h 1224136"/>
              <a:gd name="connsiteX28" fmla="*/ 1250501 w 1872208"/>
              <a:gd name="connsiteY28" fmla="*/ 355544 h 1224136"/>
              <a:gd name="connsiteX29" fmla="*/ 1200988 w 1872208"/>
              <a:gd name="connsiteY29" fmla="*/ 418800 h 1224136"/>
              <a:gd name="connsiteX30" fmla="*/ 1525571 w 1872208"/>
              <a:gd name="connsiteY30" fmla="*/ 600663 h 1224136"/>
              <a:gd name="connsiteX31" fmla="*/ 1641101 w 1872208"/>
              <a:gd name="connsiteY31" fmla="*/ 387172 h 1224136"/>
              <a:gd name="connsiteX32" fmla="*/ 1751941 w 1872208"/>
              <a:gd name="connsiteY32" fmla="*/ 418016 h 1224136"/>
              <a:gd name="connsiteX33" fmla="*/ 1783241 w 1872208"/>
              <a:gd name="connsiteY33" fmla="*/ 434133 h 1224136"/>
              <a:gd name="connsiteX34" fmla="*/ 1872208 w 1872208"/>
              <a:gd name="connsiteY34" fmla="*/ 612068 h 1224136"/>
              <a:gd name="connsiteX35" fmla="*/ 1667551 w 1872208"/>
              <a:gd name="connsiteY35" fmla="*/ 1021383 h 1224136"/>
              <a:gd name="connsiteX36" fmla="*/ 1664734 w 1872208"/>
              <a:gd name="connsiteY36" fmla="*/ 993029 h 1224136"/>
              <a:gd name="connsiteX37" fmla="*/ 1651670 w 1872208"/>
              <a:gd name="connsiteY37" fmla="*/ 962170 h 1224136"/>
              <a:gd name="connsiteX38" fmla="*/ 1323053 w 1872208"/>
              <a:gd name="connsiteY38" fmla="*/ 921787 h 1224136"/>
              <a:gd name="connsiteX39" fmla="*/ 1260852 w 1872208"/>
              <a:gd name="connsiteY39" fmla="*/ 709363 h 1224136"/>
              <a:gd name="connsiteX40" fmla="*/ 1180803 w 1872208"/>
              <a:gd name="connsiteY40" fmla="*/ 716072 h 1224136"/>
              <a:gd name="connsiteX41" fmla="*/ 1268168 w 1872208"/>
              <a:gd name="connsiteY41" fmla="*/ 1077729 h 1224136"/>
              <a:gd name="connsiteX42" fmla="*/ 1503264 w 1872208"/>
              <a:gd name="connsiteY42" fmla="*/ 1017268 h 1224136"/>
              <a:gd name="connsiteX43" fmla="*/ 1569394 w 1872208"/>
              <a:gd name="connsiteY43" fmla="*/ 1167430 h 1224136"/>
              <a:gd name="connsiteX44" fmla="*/ 1577959 w 1872208"/>
              <a:gd name="connsiteY44" fmla="*/ 1200566 h 1224136"/>
              <a:gd name="connsiteX45" fmla="*/ 1566174 w 1872208"/>
              <a:gd name="connsiteY45" fmla="*/ 1224136 h 1224136"/>
              <a:gd name="connsiteX46" fmla="*/ 933668 w 1872208"/>
              <a:gd name="connsiteY46" fmla="*/ 1224136 h 1224136"/>
              <a:gd name="connsiteX47" fmla="*/ 919606 w 1872208"/>
              <a:gd name="connsiteY47" fmla="*/ 1196783 h 1224136"/>
              <a:gd name="connsiteX48" fmla="*/ 912288 w 1872208"/>
              <a:gd name="connsiteY48" fmla="*/ 1164735 h 1224136"/>
              <a:gd name="connsiteX49" fmla="*/ 1056385 w 1872208"/>
              <a:gd name="connsiteY49" fmla="*/ 996719 h 1224136"/>
              <a:gd name="connsiteX50" fmla="*/ 1007092 w 1872208"/>
              <a:gd name="connsiteY50" fmla="*/ 933291 h 1224136"/>
              <a:gd name="connsiteX51" fmla="*/ 751654 w 1872208"/>
              <a:gd name="connsiteY51" fmla="*/ 1203808 h 1224136"/>
              <a:gd name="connsiteX52" fmla="*/ 754839 w 1872208"/>
              <a:gd name="connsiteY52" fmla="*/ 1224136 h 1224136"/>
              <a:gd name="connsiteX53" fmla="*/ 306034 w 1872208"/>
              <a:gd name="connsiteY53" fmla="*/ 1224136 h 1224136"/>
              <a:gd name="connsiteX54" fmla="*/ 151596 w 1872208"/>
              <a:gd name="connsiteY54" fmla="*/ 915259 h 1224136"/>
              <a:gd name="connsiteX55" fmla="*/ 191837 w 1872208"/>
              <a:gd name="connsiteY55" fmla="*/ 890659 h 1224136"/>
              <a:gd name="connsiteX56" fmla="*/ 249086 w 1872208"/>
              <a:gd name="connsiteY56" fmla="*/ 883833 h 1224136"/>
              <a:gd name="connsiteX57" fmla="*/ 502151 w 1872208"/>
              <a:gd name="connsiteY57" fmla="*/ 1097324 h 1224136"/>
              <a:gd name="connsiteX58" fmla="*/ 711205 w 1872208"/>
              <a:gd name="connsiteY58" fmla="*/ 848251 h 1224136"/>
              <a:gd name="connsiteX59" fmla="*/ 441636 w 1872208"/>
              <a:gd name="connsiteY59" fmla="*/ 951043 h 1224136"/>
              <a:gd name="connsiteX60" fmla="*/ 326106 w 1872208"/>
              <a:gd name="connsiteY60" fmla="*/ 737552 h 1224136"/>
              <a:gd name="connsiteX61" fmla="*/ 153499 w 1872208"/>
              <a:gd name="connsiteY61" fmla="*/ 811187 h 1224136"/>
              <a:gd name="connsiteX62" fmla="*/ 113101 w 1872208"/>
              <a:gd name="connsiteY62" fmla="*/ 83827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72208" h="1224136">
                <a:moveTo>
                  <a:pt x="0" y="612068"/>
                </a:moveTo>
                <a:lnTo>
                  <a:pt x="116749" y="378570"/>
                </a:lnTo>
                <a:lnTo>
                  <a:pt x="132344" y="382436"/>
                </a:lnTo>
                <a:cubicBezTo>
                  <a:pt x="188446" y="418665"/>
                  <a:pt x="207137" y="661560"/>
                  <a:pt x="232138" y="653129"/>
                </a:cubicBezTo>
                <a:cubicBezTo>
                  <a:pt x="257138" y="644699"/>
                  <a:pt x="328521" y="393781"/>
                  <a:pt x="282349" y="331852"/>
                </a:cubicBezTo>
                <a:cubicBezTo>
                  <a:pt x="270806" y="316369"/>
                  <a:pt x="248571" y="308239"/>
                  <a:pt x="220714" y="304065"/>
                </a:cubicBezTo>
                <a:lnTo>
                  <a:pt x="155391" y="301287"/>
                </a:lnTo>
                <a:lnTo>
                  <a:pt x="306034" y="0"/>
                </a:lnTo>
                <a:lnTo>
                  <a:pt x="379108" y="0"/>
                </a:lnTo>
                <a:lnTo>
                  <a:pt x="370451" y="34971"/>
                </a:lnTo>
                <a:cubicBezTo>
                  <a:pt x="349388" y="126367"/>
                  <a:pt x="332037" y="237341"/>
                  <a:pt x="351515" y="278973"/>
                </a:cubicBezTo>
                <a:cubicBezTo>
                  <a:pt x="382680" y="345584"/>
                  <a:pt x="552017" y="257143"/>
                  <a:pt x="592208" y="310477"/>
                </a:cubicBezTo>
                <a:cubicBezTo>
                  <a:pt x="632399" y="363812"/>
                  <a:pt x="566287" y="598283"/>
                  <a:pt x="592662" y="598979"/>
                </a:cubicBezTo>
                <a:cubicBezTo>
                  <a:pt x="619036" y="599675"/>
                  <a:pt x="772474" y="388697"/>
                  <a:pt x="750457" y="314653"/>
                </a:cubicBezTo>
                <a:cubicBezTo>
                  <a:pt x="728440" y="240610"/>
                  <a:pt x="505302" y="218090"/>
                  <a:pt x="460559" y="154717"/>
                </a:cubicBezTo>
                <a:cubicBezTo>
                  <a:pt x="438188" y="123031"/>
                  <a:pt x="446069" y="77299"/>
                  <a:pt x="458283" y="34817"/>
                </a:cubicBezTo>
                <a:lnTo>
                  <a:pt x="469077" y="0"/>
                </a:lnTo>
                <a:lnTo>
                  <a:pt x="906864" y="0"/>
                </a:lnTo>
                <a:lnTo>
                  <a:pt x="908357" y="9528"/>
                </a:lnTo>
                <a:cubicBezTo>
                  <a:pt x="936100" y="63722"/>
                  <a:pt x="1081369" y="90067"/>
                  <a:pt x="1083348" y="148468"/>
                </a:cubicBezTo>
                <a:cubicBezTo>
                  <a:pt x="1085611" y="215212"/>
                  <a:pt x="896809" y="369165"/>
                  <a:pt x="917998" y="384885"/>
                </a:cubicBezTo>
                <a:cubicBezTo>
                  <a:pt x="939188" y="400605"/>
                  <a:pt x="1185976" y="316044"/>
                  <a:pt x="1210486" y="242788"/>
                </a:cubicBezTo>
                <a:cubicBezTo>
                  <a:pt x="1228868" y="187846"/>
                  <a:pt x="1137998" y="91643"/>
                  <a:pt x="1091321" y="14249"/>
                </a:cubicBezTo>
                <a:lnTo>
                  <a:pt x="1083996" y="0"/>
                </a:lnTo>
                <a:lnTo>
                  <a:pt x="1566174" y="0"/>
                </a:lnTo>
                <a:lnTo>
                  <a:pt x="1688128" y="243907"/>
                </a:lnTo>
                <a:lnTo>
                  <a:pt x="1671713" y="247578"/>
                </a:lnTo>
                <a:cubicBezTo>
                  <a:pt x="1599783" y="282208"/>
                  <a:pt x="1514339" y="437662"/>
                  <a:pt x="1448551" y="454382"/>
                </a:cubicBezTo>
                <a:cubicBezTo>
                  <a:pt x="1373366" y="473491"/>
                  <a:pt x="1289011" y="359498"/>
                  <a:pt x="1250501" y="355544"/>
                </a:cubicBezTo>
                <a:cubicBezTo>
                  <a:pt x="1211991" y="351590"/>
                  <a:pt x="1155143" y="377947"/>
                  <a:pt x="1200988" y="418800"/>
                </a:cubicBezTo>
                <a:cubicBezTo>
                  <a:pt x="1246833" y="459653"/>
                  <a:pt x="1452219" y="605934"/>
                  <a:pt x="1525571" y="600663"/>
                </a:cubicBezTo>
                <a:cubicBezTo>
                  <a:pt x="1598923" y="595392"/>
                  <a:pt x="1576918" y="405622"/>
                  <a:pt x="1641101" y="387172"/>
                </a:cubicBezTo>
                <a:cubicBezTo>
                  <a:pt x="1665170" y="380253"/>
                  <a:pt x="1707677" y="396407"/>
                  <a:pt x="1751941" y="418016"/>
                </a:cubicBezTo>
                <a:lnTo>
                  <a:pt x="1783241" y="434133"/>
                </a:lnTo>
                <a:lnTo>
                  <a:pt x="1872208" y="612068"/>
                </a:lnTo>
                <a:lnTo>
                  <a:pt x="1667551" y="1021383"/>
                </a:lnTo>
                <a:lnTo>
                  <a:pt x="1664734" y="993029"/>
                </a:lnTo>
                <a:cubicBezTo>
                  <a:pt x="1661930" y="980303"/>
                  <a:pt x="1657673" y="969733"/>
                  <a:pt x="1651670" y="962170"/>
                </a:cubicBezTo>
                <a:cubicBezTo>
                  <a:pt x="1603646" y="901665"/>
                  <a:pt x="1388189" y="963922"/>
                  <a:pt x="1323053" y="921787"/>
                </a:cubicBezTo>
                <a:cubicBezTo>
                  <a:pt x="1257916" y="879652"/>
                  <a:pt x="1284139" y="740288"/>
                  <a:pt x="1260852" y="709363"/>
                </a:cubicBezTo>
                <a:cubicBezTo>
                  <a:pt x="1237564" y="678438"/>
                  <a:pt x="1179584" y="654678"/>
                  <a:pt x="1180803" y="716072"/>
                </a:cubicBezTo>
                <a:cubicBezTo>
                  <a:pt x="1182022" y="777466"/>
                  <a:pt x="1214424" y="1027529"/>
                  <a:pt x="1268168" y="1077729"/>
                </a:cubicBezTo>
                <a:cubicBezTo>
                  <a:pt x="1321911" y="1127928"/>
                  <a:pt x="1446092" y="982752"/>
                  <a:pt x="1503264" y="1017268"/>
                </a:cubicBezTo>
                <a:cubicBezTo>
                  <a:pt x="1531850" y="1034525"/>
                  <a:pt x="1552649" y="1103709"/>
                  <a:pt x="1569394" y="1167430"/>
                </a:cubicBezTo>
                <a:lnTo>
                  <a:pt x="1577959" y="1200566"/>
                </a:lnTo>
                <a:lnTo>
                  <a:pt x="1566174" y="1224136"/>
                </a:lnTo>
                <a:lnTo>
                  <a:pt x="933668" y="1224136"/>
                </a:lnTo>
                <a:lnTo>
                  <a:pt x="919606" y="1196783"/>
                </a:lnTo>
                <a:cubicBezTo>
                  <a:pt x="914992" y="1185207"/>
                  <a:pt x="912316" y="1174432"/>
                  <a:pt x="912288" y="1164735"/>
                </a:cubicBezTo>
                <a:cubicBezTo>
                  <a:pt x="912066" y="1087159"/>
                  <a:pt x="1043171" y="1033107"/>
                  <a:pt x="1056385" y="996719"/>
                </a:cubicBezTo>
                <a:cubicBezTo>
                  <a:pt x="1069599" y="960332"/>
                  <a:pt x="1057881" y="898777"/>
                  <a:pt x="1007092" y="933291"/>
                </a:cubicBezTo>
                <a:cubicBezTo>
                  <a:pt x="956304" y="967806"/>
                  <a:pt x="764406" y="1131381"/>
                  <a:pt x="751654" y="1203808"/>
                </a:cubicBezTo>
                <a:lnTo>
                  <a:pt x="754839" y="1224136"/>
                </a:lnTo>
                <a:lnTo>
                  <a:pt x="306034" y="1224136"/>
                </a:lnTo>
                <a:lnTo>
                  <a:pt x="151596" y="915259"/>
                </a:lnTo>
                <a:lnTo>
                  <a:pt x="191837" y="890659"/>
                </a:lnTo>
                <a:cubicBezTo>
                  <a:pt x="210920" y="882598"/>
                  <a:pt x="230290" y="879056"/>
                  <a:pt x="249086" y="883833"/>
                </a:cubicBezTo>
                <a:cubicBezTo>
                  <a:pt x="324272" y="902942"/>
                  <a:pt x="425132" y="1103255"/>
                  <a:pt x="502151" y="1097324"/>
                </a:cubicBezTo>
                <a:cubicBezTo>
                  <a:pt x="579171" y="1091394"/>
                  <a:pt x="721291" y="872632"/>
                  <a:pt x="711205" y="848251"/>
                </a:cubicBezTo>
                <a:cubicBezTo>
                  <a:pt x="701119" y="823871"/>
                  <a:pt x="505819" y="969493"/>
                  <a:pt x="441636" y="951043"/>
                </a:cubicBezTo>
                <a:cubicBezTo>
                  <a:pt x="377453" y="932593"/>
                  <a:pt x="399458" y="742824"/>
                  <a:pt x="326106" y="737552"/>
                </a:cubicBezTo>
                <a:cubicBezTo>
                  <a:pt x="289430" y="734917"/>
                  <a:pt x="219745" y="770169"/>
                  <a:pt x="153499" y="811187"/>
                </a:cubicBezTo>
                <a:lnTo>
                  <a:pt x="113101" y="83827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14000" r="-15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Hexagon 4"/>
          <p:cNvSpPr/>
          <p:nvPr/>
        </p:nvSpPr>
        <p:spPr>
          <a:xfrm>
            <a:off x="5364088" y="4210270"/>
            <a:ext cx="2808312" cy="1946795"/>
          </a:xfrm>
          <a:prstGeom prst="hexagon">
            <a:avLst/>
          </a:prstGeom>
          <a:blipFill dpi="0" rotWithShape="1">
            <a:blip r:embed="rId2"/>
            <a:srcRect/>
            <a:stretch>
              <a:fillRect l="-14000" r="-15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/>
          <p:cNvSpPr/>
          <p:nvPr/>
        </p:nvSpPr>
        <p:spPr>
          <a:xfrm>
            <a:off x="1677119" y="536239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1835696" y="471432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2299817" y="443467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3059832" y="5869033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3413835" y="478633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2155801" y="6013049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/>
          <p:nvPr/>
        </p:nvSpPr>
        <p:spPr>
          <a:xfrm>
            <a:off x="5353539" y="478633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5657650" y="428227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6984600" y="4053489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7162263" y="616530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/>
          <p:cNvSpPr/>
          <p:nvPr/>
        </p:nvSpPr>
        <p:spPr>
          <a:xfrm>
            <a:off x="8100392" y="485834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/>
          <p:cNvSpPr/>
          <p:nvPr/>
        </p:nvSpPr>
        <p:spPr>
          <a:xfrm>
            <a:off x="5657650" y="5990703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oup 23"/>
          <p:cNvGrpSpPr/>
          <p:nvPr/>
        </p:nvGrpSpPr>
        <p:grpSpPr>
          <a:xfrm>
            <a:off x="1342453" y="2681795"/>
            <a:ext cx="406674" cy="387165"/>
            <a:chOff x="1977355" y="3032495"/>
            <a:chExt cx="406674" cy="387165"/>
          </a:xfrm>
        </p:grpSpPr>
        <p:sp>
          <p:nvSpPr>
            <p:cNvPr id="20" name="Oval 19"/>
            <p:cNvSpPr/>
            <p:nvPr/>
          </p:nvSpPr>
          <p:spPr>
            <a:xfrm>
              <a:off x="1977355" y="3032495"/>
              <a:ext cx="406674" cy="38716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/>
            <p:cNvSpPr/>
            <p:nvPr/>
          </p:nvSpPr>
          <p:spPr>
            <a:xfrm>
              <a:off x="2123727" y="3165178"/>
              <a:ext cx="118800" cy="118097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49094" y="2376661"/>
            <a:ext cx="1044448" cy="994344"/>
            <a:chOff x="6049094" y="2376661"/>
            <a:chExt cx="1044448" cy="994344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49094" y="2376661"/>
              <a:ext cx="1044448" cy="99434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206340" y="2511014"/>
              <a:ext cx="729956" cy="725638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03823" y="2511014"/>
            <a:ext cx="205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50 % green</a:t>
            </a:r>
          </a:p>
          <a:p>
            <a:r>
              <a:rPr lang="pt-BR" dirty="0" smtClean="0"/>
              <a:t>50% red</a:t>
            </a:r>
            <a:endParaRPr lang="pt-BR" dirty="0"/>
          </a:p>
        </p:txBody>
      </p:sp>
      <p:sp>
        <p:nvSpPr>
          <p:cNvPr id="26" name="TextBox 25"/>
          <p:cNvSpPr txBox="1"/>
          <p:nvPr/>
        </p:nvSpPr>
        <p:spPr>
          <a:xfrm>
            <a:off x="2031752" y="2550667"/>
            <a:ext cx="205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85 % green (active)</a:t>
            </a:r>
          </a:p>
          <a:p>
            <a:r>
              <a:rPr lang="pt-BR" dirty="0" smtClean="0"/>
              <a:t>15% red (inactive)</a:t>
            </a:r>
            <a:endParaRPr lang="pt-BR" dirty="0"/>
          </a:p>
        </p:txBody>
      </p:sp>
      <p:sp>
        <p:nvSpPr>
          <p:cNvPr id="27" name="TextBox 26"/>
          <p:cNvSpPr txBox="1"/>
          <p:nvPr/>
        </p:nvSpPr>
        <p:spPr>
          <a:xfrm>
            <a:off x="241514" y="1639186"/>
            <a:ext cx="866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Mesoporosity in zeolites leads to a smaller and more active particles</a:t>
            </a:r>
            <a:endParaRPr lang="pt-B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50922" y="4210270"/>
            <a:ext cx="202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Initial dispersion</a:t>
            </a:r>
            <a:endParaRPr lang="pt-B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9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5. Animations in </a:t>
            </a:r>
            <a:r>
              <a:rPr lang="pt-BR" sz="3600" dirty="0" smtClean="0"/>
              <a:t>PowerPoint: example</a:t>
            </a:r>
            <a:endParaRPr lang="pt-BR" sz="3600" dirty="0"/>
          </a:p>
        </p:txBody>
      </p:sp>
      <p:sp>
        <p:nvSpPr>
          <p:cNvPr id="4" name="Freeform 3"/>
          <p:cNvSpPr/>
          <p:nvPr/>
        </p:nvSpPr>
        <p:spPr>
          <a:xfrm rot="10800000">
            <a:off x="971600" y="4210270"/>
            <a:ext cx="2814349" cy="1946795"/>
          </a:xfrm>
          <a:custGeom>
            <a:avLst/>
            <a:gdLst>
              <a:gd name="connsiteX0" fmla="*/ 0 w 1872208"/>
              <a:gd name="connsiteY0" fmla="*/ 612068 h 1224136"/>
              <a:gd name="connsiteX1" fmla="*/ 116749 w 1872208"/>
              <a:gd name="connsiteY1" fmla="*/ 378570 h 1224136"/>
              <a:gd name="connsiteX2" fmla="*/ 132344 w 1872208"/>
              <a:gd name="connsiteY2" fmla="*/ 382436 h 1224136"/>
              <a:gd name="connsiteX3" fmla="*/ 232138 w 1872208"/>
              <a:gd name="connsiteY3" fmla="*/ 653129 h 1224136"/>
              <a:gd name="connsiteX4" fmla="*/ 282349 w 1872208"/>
              <a:gd name="connsiteY4" fmla="*/ 331852 h 1224136"/>
              <a:gd name="connsiteX5" fmla="*/ 220714 w 1872208"/>
              <a:gd name="connsiteY5" fmla="*/ 304065 h 1224136"/>
              <a:gd name="connsiteX6" fmla="*/ 155391 w 1872208"/>
              <a:gd name="connsiteY6" fmla="*/ 301287 h 1224136"/>
              <a:gd name="connsiteX7" fmla="*/ 306034 w 1872208"/>
              <a:gd name="connsiteY7" fmla="*/ 0 h 1224136"/>
              <a:gd name="connsiteX8" fmla="*/ 379108 w 1872208"/>
              <a:gd name="connsiteY8" fmla="*/ 0 h 1224136"/>
              <a:gd name="connsiteX9" fmla="*/ 370451 w 1872208"/>
              <a:gd name="connsiteY9" fmla="*/ 34971 h 1224136"/>
              <a:gd name="connsiteX10" fmla="*/ 351515 w 1872208"/>
              <a:gd name="connsiteY10" fmla="*/ 278973 h 1224136"/>
              <a:gd name="connsiteX11" fmla="*/ 592208 w 1872208"/>
              <a:gd name="connsiteY11" fmla="*/ 310477 h 1224136"/>
              <a:gd name="connsiteX12" fmla="*/ 592662 w 1872208"/>
              <a:gd name="connsiteY12" fmla="*/ 598979 h 1224136"/>
              <a:gd name="connsiteX13" fmla="*/ 750457 w 1872208"/>
              <a:gd name="connsiteY13" fmla="*/ 314653 h 1224136"/>
              <a:gd name="connsiteX14" fmla="*/ 460559 w 1872208"/>
              <a:gd name="connsiteY14" fmla="*/ 154717 h 1224136"/>
              <a:gd name="connsiteX15" fmla="*/ 458283 w 1872208"/>
              <a:gd name="connsiteY15" fmla="*/ 34817 h 1224136"/>
              <a:gd name="connsiteX16" fmla="*/ 469077 w 1872208"/>
              <a:gd name="connsiteY16" fmla="*/ 0 h 1224136"/>
              <a:gd name="connsiteX17" fmla="*/ 906864 w 1872208"/>
              <a:gd name="connsiteY17" fmla="*/ 0 h 1224136"/>
              <a:gd name="connsiteX18" fmla="*/ 908357 w 1872208"/>
              <a:gd name="connsiteY18" fmla="*/ 9528 h 1224136"/>
              <a:gd name="connsiteX19" fmla="*/ 1083348 w 1872208"/>
              <a:gd name="connsiteY19" fmla="*/ 148468 h 1224136"/>
              <a:gd name="connsiteX20" fmla="*/ 917998 w 1872208"/>
              <a:gd name="connsiteY20" fmla="*/ 384885 h 1224136"/>
              <a:gd name="connsiteX21" fmla="*/ 1210486 w 1872208"/>
              <a:gd name="connsiteY21" fmla="*/ 242788 h 1224136"/>
              <a:gd name="connsiteX22" fmla="*/ 1091321 w 1872208"/>
              <a:gd name="connsiteY22" fmla="*/ 14249 h 1224136"/>
              <a:gd name="connsiteX23" fmla="*/ 1083996 w 1872208"/>
              <a:gd name="connsiteY23" fmla="*/ 0 h 1224136"/>
              <a:gd name="connsiteX24" fmla="*/ 1566174 w 1872208"/>
              <a:gd name="connsiteY24" fmla="*/ 0 h 1224136"/>
              <a:gd name="connsiteX25" fmla="*/ 1688128 w 1872208"/>
              <a:gd name="connsiteY25" fmla="*/ 243907 h 1224136"/>
              <a:gd name="connsiteX26" fmla="*/ 1671713 w 1872208"/>
              <a:gd name="connsiteY26" fmla="*/ 247578 h 1224136"/>
              <a:gd name="connsiteX27" fmla="*/ 1448551 w 1872208"/>
              <a:gd name="connsiteY27" fmla="*/ 454382 h 1224136"/>
              <a:gd name="connsiteX28" fmla="*/ 1250501 w 1872208"/>
              <a:gd name="connsiteY28" fmla="*/ 355544 h 1224136"/>
              <a:gd name="connsiteX29" fmla="*/ 1200988 w 1872208"/>
              <a:gd name="connsiteY29" fmla="*/ 418800 h 1224136"/>
              <a:gd name="connsiteX30" fmla="*/ 1525571 w 1872208"/>
              <a:gd name="connsiteY30" fmla="*/ 600663 h 1224136"/>
              <a:gd name="connsiteX31" fmla="*/ 1641101 w 1872208"/>
              <a:gd name="connsiteY31" fmla="*/ 387172 h 1224136"/>
              <a:gd name="connsiteX32" fmla="*/ 1751941 w 1872208"/>
              <a:gd name="connsiteY32" fmla="*/ 418016 h 1224136"/>
              <a:gd name="connsiteX33" fmla="*/ 1783241 w 1872208"/>
              <a:gd name="connsiteY33" fmla="*/ 434133 h 1224136"/>
              <a:gd name="connsiteX34" fmla="*/ 1872208 w 1872208"/>
              <a:gd name="connsiteY34" fmla="*/ 612068 h 1224136"/>
              <a:gd name="connsiteX35" fmla="*/ 1667551 w 1872208"/>
              <a:gd name="connsiteY35" fmla="*/ 1021383 h 1224136"/>
              <a:gd name="connsiteX36" fmla="*/ 1664734 w 1872208"/>
              <a:gd name="connsiteY36" fmla="*/ 993029 h 1224136"/>
              <a:gd name="connsiteX37" fmla="*/ 1651670 w 1872208"/>
              <a:gd name="connsiteY37" fmla="*/ 962170 h 1224136"/>
              <a:gd name="connsiteX38" fmla="*/ 1323053 w 1872208"/>
              <a:gd name="connsiteY38" fmla="*/ 921787 h 1224136"/>
              <a:gd name="connsiteX39" fmla="*/ 1260852 w 1872208"/>
              <a:gd name="connsiteY39" fmla="*/ 709363 h 1224136"/>
              <a:gd name="connsiteX40" fmla="*/ 1180803 w 1872208"/>
              <a:gd name="connsiteY40" fmla="*/ 716072 h 1224136"/>
              <a:gd name="connsiteX41" fmla="*/ 1268168 w 1872208"/>
              <a:gd name="connsiteY41" fmla="*/ 1077729 h 1224136"/>
              <a:gd name="connsiteX42" fmla="*/ 1503264 w 1872208"/>
              <a:gd name="connsiteY42" fmla="*/ 1017268 h 1224136"/>
              <a:gd name="connsiteX43" fmla="*/ 1569394 w 1872208"/>
              <a:gd name="connsiteY43" fmla="*/ 1167430 h 1224136"/>
              <a:gd name="connsiteX44" fmla="*/ 1577959 w 1872208"/>
              <a:gd name="connsiteY44" fmla="*/ 1200566 h 1224136"/>
              <a:gd name="connsiteX45" fmla="*/ 1566174 w 1872208"/>
              <a:gd name="connsiteY45" fmla="*/ 1224136 h 1224136"/>
              <a:gd name="connsiteX46" fmla="*/ 933668 w 1872208"/>
              <a:gd name="connsiteY46" fmla="*/ 1224136 h 1224136"/>
              <a:gd name="connsiteX47" fmla="*/ 919606 w 1872208"/>
              <a:gd name="connsiteY47" fmla="*/ 1196783 h 1224136"/>
              <a:gd name="connsiteX48" fmla="*/ 912288 w 1872208"/>
              <a:gd name="connsiteY48" fmla="*/ 1164735 h 1224136"/>
              <a:gd name="connsiteX49" fmla="*/ 1056385 w 1872208"/>
              <a:gd name="connsiteY49" fmla="*/ 996719 h 1224136"/>
              <a:gd name="connsiteX50" fmla="*/ 1007092 w 1872208"/>
              <a:gd name="connsiteY50" fmla="*/ 933291 h 1224136"/>
              <a:gd name="connsiteX51" fmla="*/ 751654 w 1872208"/>
              <a:gd name="connsiteY51" fmla="*/ 1203808 h 1224136"/>
              <a:gd name="connsiteX52" fmla="*/ 754839 w 1872208"/>
              <a:gd name="connsiteY52" fmla="*/ 1224136 h 1224136"/>
              <a:gd name="connsiteX53" fmla="*/ 306034 w 1872208"/>
              <a:gd name="connsiteY53" fmla="*/ 1224136 h 1224136"/>
              <a:gd name="connsiteX54" fmla="*/ 151596 w 1872208"/>
              <a:gd name="connsiteY54" fmla="*/ 915259 h 1224136"/>
              <a:gd name="connsiteX55" fmla="*/ 191837 w 1872208"/>
              <a:gd name="connsiteY55" fmla="*/ 890659 h 1224136"/>
              <a:gd name="connsiteX56" fmla="*/ 249086 w 1872208"/>
              <a:gd name="connsiteY56" fmla="*/ 883833 h 1224136"/>
              <a:gd name="connsiteX57" fmla="*/ 502151 w 1872208"/>
              <a:gd name="connsiteY57" fmla="*/ 1097324 h 1224136"/>
              <a:gd name="connsiteX58" fmla="*/ 711205 w 1872208"/>
              <a:gd name="connsiteY58" fmla="*/ 848251 h 1224136"/>
              <a:gd name="connsiteX59" fmla="*/ 441636 w 1872208"/>
              <a:gd name="connsiteY59" fmla="*/ 951043 h 1224136"/>
              <a:gd name="connsiteX60" fmla="*/ 326106 w 1872208"/>
              <a:gd name="connsiteY60" fmla="*/ 737552 h 1224136"/>
              <a:gd name="connsiteX61" fmla="*/ 153499 w 1872208"/>
              <a:gd name="connsiteY61" fmla="*/ 811187 h 1224136"/>
              <a:gd name="connsiteX62" fmla="*/ 113101 w 1872208"/>
              <a:gd name="connsiteY62" fmla="*/ 83827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872208" h="1224136">
                <a:moveTo>
                  <a:pt x="0" y="612068"/>
                </a:moveTo>
                <a:lnTo>
                  <a:pt x="116749" y="378570"/>
                </a:lnTo>
                <a:lnTo>
                  <a:pt x="132344" y="382436"/>
                </a:lnTo>
                <a:cubicBezTo>
                  <a:pt x="188446" y="418665"/>
                  <a:pt x="207137" y="661560"/>
                  <a:pt x="232138" y="653129"/>
                </a:cubicBezTo>
                <a:cubicBezTo>
                  <a:pt x="257138" y="644699"/>
                  <a:pt x="328521" y="393781"/>
                  <a:pt x="282349" y="331852"/>
                </a:cubicBezTo>
                <a:cubicBezTo>
                  <a:pt x="270806" y="316369"/>
                  <a:pt x="248571" y="308239"/>
                  <a:pt x="220714" y="304065"/>
                </a:cubicBezTo>
                <a:lnTo>
                  <a:pt x="155391" y="301287"/>
                </a:lnTo>
                <a:lnTo>
                  <a:pt x="306034" y="0"/>
                </a:lnTo>
                <a:lnTo>
                  <a:pt x="379108" y="0"/>
                </a:lnTo>
                <a:lnTo>
                  <a:pt x="370451" y="34971"/>
                </a:lnTo>
                <a:cubicBezTo>
                  <a:pt x="349388" y="126367"/>
                  <a:pt x="332037" y="237341"/>
                  <a:pt x="351515" y="278973"/>
                </a:cubicBezTo>
                <a:cubicBezTo>
                  <a:pt x="382680" y="345584"/>
                  <a:pt x="552017" y="257143"/>
                  <a:pt x="592208" y="310477"/>
                </a:cubicBezTo>
                <a:cubicBezTo>
                  <a:pt x="632399" y="363812"/>
                  <a:pt x="566287" y="598283"/>
                  <a:pt x="592662" y="598979"/>
                </a:cubicBezTo>
                <a:cubicBezTo>
                  <a:pt x="619036" y="599675"/>
                  <a:pt x="772474" y="388697"/>
                  <a:pt x="750457" y="314653"/>
                </a:cubicBezTo>
                <a:cubicBezTo>
                  <a:pt x="728440" y="240610"/>
                  <a:pt x="505302" y="218090"/>
                  <a:pt x="460559" y="154717"/>
                </a:cubicBezTo>
                <a:cubicBezTo>
                  <a:pt x="438188" y="123031"/>
                  <a:pt x="446069" y="77299"/>
                  <a:pt x="458283" y="34817"/>
                </a:cubicBezTo>
                <a:lnTo>
                  <a:pt x="469077" y="0"/>
                </a:lnTo>
                <a:lnTo>
                  <a:pt x="906864" y="0"/>
                </a:lnTo>
                <a:lnTo>
                  <a:pt x="908357" y="9528"/>
                </a:lnTo>
                <a:cubicBezTo>
                  <a:pt x="936100" y="63722"/>
                  <a:pt x="1081369" y="90067"/>
                  <a:pt x="1083348" y="148468"/>
                </a:cubicBezTo>
                <a:cubicBezTo>
                  <a:pt x="1085611" y="215212"/>
                  <a:pt x="896809" y="369165"/>
                  <a:pt x="917998" y="384885"/>
                </a:cubicBezTo>
                <a:cubicBezTo>
                  <a:pt x="939188" y="400605"/>
                  <a:pt x="1185976" y="316044"/>
                  <a:pt x="1210486" y="242788"/>
                </a:cubicBezTo>
                <a:cubicBezTo>
                  <a:pt x="1228868" y="187846"/>
                  <a:pt x="1137998" y="91643"/>
                  <a:pt x="1091321" y="14249"/>
                </a:cubicBezTo>
                <a:lnTo>
                  <a:pt x="1083996" y="0"/>
                </a:lnTo>
                <a:lnTo>
                  <a:pt x="1566174" y="0"/>
                </a:lnTo>
                <a:lnTo>
                  <a:pt x="1688128" y="243907"/>
                </a:lnTo>
                <a:lnTo>
                  <a:pt x="1671713" y="247578"/>
                </a:lnTo>
                <a:cubicBezTo>
                  <a:pt x="1599783" y="282208"/>
                  <a:pt x="1514339" y="437662"/>
                  <a:pt x="1448551" y="454382"/>
                </a:cubicBezTo>
                <a:cubicBezTo>
                  <a:pt x="1373366" y="473491"/>
                  <a:pt x="1289011" y="359498"/>
                  <a:pt x="1250501" y="355544"/>
                </a:cubicBezTo>
                <a:cubicBezTo>
                  <a:pt x="1211991" y="351590"/>
                  <a:pt x="1155143" y="377947"/>
                  <a:pt x="1200988" y="418800"/>
                </a:cubicBezTo>
                <a:cubicBezTo>
                  <a:pt x="1246833" y="459653"/>
                  <a:pt x="1452219" y="605934"/>
                  <a:pt x="1525571" y="600663"/>
                </a:cubicBezTo>
                <a:cubicBezTo>
                  <a:pt x="1598923" y="595392"/>
                  <a:pt x="1576918" y="405622"/>
                  <a:pt x="1641101" y="387172"/>
                </a:cubicBezTo>
                <a:cubicBezTo>
                  <a:pt x="1665170" y="380253"/>
                  <a:pt x="1707677" y="396407"/>
                  <a:pt x="1751941" y="418016"/>
                </a:cubicBezTo>
                <a:lnTo>
                  <a:pt x="1783241" y="434133"/>
                </a:lnTo>
                <a:lnTo>
                  <a:pt x="1872208" y="612068"/>
                </a:lnTo>
                <a:lnTo>
                  <a:pt x="1667551" y="1021383"/>
                </a:lnTo>
                <a:lnTo>
                  <a:pt x="1664734" y="993029"/>
                </a:lnTo>
                <a:cubicBezTo>
                  <a:pt x="1661930" y="980303"/>
                  <a:pt x="1657673" y="969733"/>
                  <a:pt x="1651670" y="962170"/>
                </a:cubicBezTo>
                <a:cubicBezTo>
                  <a:pt x="1603646" y="901665"/>
                  <a:pt x="1388189" y="963922"/>
                  <a:pt x="1323053" y="921787"/>
                </a:cubicBezTo>
                <a:cubicBezTo>
                  <a:pt x="1257916" y="879652"/>
                  <a:pt x="1284139" y="740288"/>
                  <a:pt x="1260852" y="709363"/>
                </a:cubicBezTo>
                <a:cubicBezTo>
                  <a:pt x="1237564" y="678438"/>
                  <a:pt x="1179584" y="654678"/>
                  <a:pt x="1180803" y="716072"/>
                </a:cubicBezTo>
                <a:cubicBezTo>
                  <a:pt x="1182022" y="777466"/>
                  <a:pt x="1214424" y="1027529"/>
                  <a:pt x="1268168" y="1077729"/>
                </a:cubicBezTo>
                <a:cubicBezTo>
                  <a:pt x="1321911" y="1127928"/>
                  <a:pt x="1446092" y="982752"/>
                  <a:pt x="1503264" y="1017268"/>
                </a:cubicBezTo>
                <a:cubicBezTo>
                  <a:pt x="1531850" y="1034525"/>
                  <a:pt x="1552649" y="1103709"/>
                  <a:pt x="1569394" y="1167430"/>
                </a:cubicBezTo>
                <a:lnTo>
                  <a:pt x="1577959" y="1200566"/>
                </a:lnTo>
                <a:lnTo>
                  <a:pt x="1566174" y="1224136"/>
                </a:lnTo>
                <a:lnTo>
                  <a:pt x="933668" y="1224136"/>
                </a:lnTo>
                <a:lnTo>
                  <a:pt x="919606" y="1196783"/>
                </a:lnTo>
                <a:cubicBezTo>
                  <a:pt x="914992" y="1185207"/>
                  <a:pt x="912316" y="1174432"/>
                  <a:pt x="912288" y="1164735"/>
                </a:cubicBezTo>
                <a:cubicBezTo>
                  <a:pt x="912066" y="1087159"/>
                  <a:pt x="1043171" y="1033107"/>
                  <a:pt x="1056385" y="996719"/>
                </a:cubicBezTo>
                <a:cubicBezTo>
                  <a:pt x="1069599" y="960332"/>
                  <a:pt x="1057881" y="898777"/>
                  <a:pt x="1007092" y="933291"/>
                </a:cubicBezTo>
                <a:cubicBezTo>
                  <a:pt x="956304" y="967806"/>
                  <a:pt x="764406" y="1131381"/>
                  <a:pt x="751654" y="1203808"/>
                </a:cubicBezTo>
                <a:lnTo>
                  <a:pt x="754839" y="1224136"/>
                </a:lnTo>
                <a:lnTo>
                  <a:pt x="306034" y="1224136"/>
                </a:lnTo>
                <a:lnTo>
                  <a:pt x="151596" y="915259"/>
                </a:lnTo>
                <a:lnTo>
                  <a:pt x="191837" y="890659"/>
                </a:lnTo>
                <a:cubicBezTo>
                  <a:pt x="210920" y="882598"/>
                  <a:pt x="230290" y="879056"/>
                  <a:pt x="249086" y="883833"/>
                </a:cubicBezTo>
                <a:cubicBezTo>
                  <a:pt x="324272" y="902942"/>
                  <a:pt x="425132" y="1103255"/>
                  <a:pt x="502151" y="1097324"/>
                </a:cubicBezTo>
                <a:cubicBezTo>
                  <a:pt x="579171" y="1091394"/>
                  <a:pt x="721291" y="872632"/>
                  <a:pt x="711205" y="848251"/>
                </a:cubicBezTo>
                <a:cubicBezTo>
                  <a:pt x="701119" y="823871"/>
                  <a:pt x="505819" y="969493"/>
                  <a:pt x="441636" y="951043"/>
                </a:cubicBezTo>
                <a:cubicBezTo>
                  <a:pt x="377453" y="932593"/>
                  <a:pt x="399458" y="742824"/>
                  <a:pt x="326106" y="737552"/>
                </a:cubicBezTo>
                <a:cubicBezTo>
                  <a:pt x="289430" y="734917"/>
                  <a:pt x="219745" y="770169"/>
                  <a:pt x="153499" y="811187"/>
                </a:cubicBezTo>
                <a:lnTo>
                  <a:pt x="113101" y="83827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 l="-14000" r="-15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Hexagon 4"/>
          <p:cNvSpPr/>
          <p:nvPr/>
        </p:nvSpPr>
        <p:spPr>
          <a:xfrm>
            <a:off x="5364088" y="4210270"/>
            <a:ext cx="2808312" cy="1946795"/>
          </a:xfrm>
          <a:prstGeom prst="hexagon">
            <a:avLst/>
          </a:prstGeom>
          <a:blipFill dpi="0" rotWithShape="1">
            <a:blip r:embed="rId2"/>
            <a:srcRect/>
            <a:stretch>
              <a:fillRect l="-14000" r="-15000"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/>
          <p:cNvSpPr/>
          <p:nvPr/>
        </p:nvSpPr>
        <p:spPr>
          <a:xfrm>
            <a:off x="1677119" y="536239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1835696" y="471432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2299817" y="443467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3059832" y="5869033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3413835" y="478633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2155801" y="6013049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Oval 11"/>
          <p:cNvSpPr/>
          <p:nvPr/>
        </p:nvSpPr>
        <p:spPr>
          <a:xfrm>
            <a:off x="5353539" y="478633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5657650" y="428227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Oval 13"/>
          <p:cNvSpPr/>
          <p:nvPr/>
        </p:nvSpPr>
        <p:spPr>
          <a:xfrm>
            <a:off x="6984600" y="4053489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7162263" y="616530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Oval 15"/>
          <p:cNvSpPr/>
          <p:nvPr/>
        </p:nvSpPr>
        <p:spPr>
          <a:xfrm>
            <a:off x="8100392" y="485834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Oval 16"/>
          <p:cNvSpPr/>
          <p:nvPr/>
        </p:nvSpPr>
        <p:spPr>
          <a:xfrm>
            <a:off x="5657650" y="5990703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oup 23"/>
          <p:cNvGrpSpPr/>
          <p:nvPr/>
        </p:nvGrpSpPr>
        <p:grpSpPr>
          <a:xfrm>
            <a:off x="1342453" y="2681795"/>
            <a:ext cx="406674" cy="387165"/>
            <a:chOff x="1977355" y="3032495"/>
            <a:chExt cx="406674" cy="387165"/>
          </a:xfrm>
        </p:grpSpPr>
        <p:sp>
          <p:nvSpPr>
            <p:cNvPr id="20" name="Oval 19"/>
            <p:cNvSpPr/>
            <p:nvPr/>
          </p:nvSpPr>
          <p:spPr>
            <a:xfrm>
              <a:off x="1977355" y="3032495"/>
              <a:ext cx="406674" cy="387165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Oval 18"/>
            <p:cNvSpPr/>
            <p:nvPr/>
          </p:nvSpPr>
          <p:spPr>
            <a:xfrm>
              <a:off x="2123727" y="3165178"/>
              <a:ext cx="118800" cy="118097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49094" y="2376661"/>
            <a:ext cx="1044448" cy="994344"/>
            <a:chOff x="6049094" y="2376661"/>
            <a:chExt cx="1044448" cy="994344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049094" y="2376661"/>
              <a:ext cx="1044448" cy="994344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206340" y="2511014"/>
              <a:ext cx="729956" cy="725638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303823" y="2511014"/>
            <a:ext cx="205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50 % green</a:t>
            </a:r>
          </a:p>
          <a:p>
            <a:r>
              <a:rPr lang="pt-BR" dirty="0" smtClean="0"/>
              <a:t>50% red</a:t>
            </a:r>
            <a:endParaRPr lang="pt-BR" dirty="0"/>
          </a:p>
        </p:txBody>
      </p:sp>
      <p:sp>
        <p:nvSpPr>
          <p:cNvPr id="26" name="TextBox 25"/>
          <p:cNvSpPr txBox="1"/>
          <p:nvPr/>
        </p:nvSpPr>
        <p:spPr>
          <a:xfrm>
            <a:off x="2031752" y="2550667"/>
            <a:ext cx="205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85 % green (active)</a:t>
            </a:r>
          </a:p>
          <a:p>
            <a:r>
              <a:rPr lang="pt-BR" dirty="0" smtClean="0"/>
              <a:t>15% red (inactive)</a:t>
            </a:r>
            <a:endParaRPr lang="pt-BR" dirty="0"/>
          </a:p>
        </p:txBody>
      </p:sp>
      <p:sp>
        <p:nvSpPr>
          <p:cNvPr id="27" name="TextBox 26"/>
          <p:cNvSpPr txBox="1"/>
          <p:nvPr/>
        </p:nvSpPr>
        <p:spPr>
          <a:xfrm>
            <a:off x="241514" y="1639186"/>
            <a:ext cx="866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Mesoporosity in zeolites leads to a smaller and more active particles</a:t>
            </a:r>
            <a:endParaRPr lang="pt-BR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50922" y="4210270"/>
            <a:ext cx="202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Initial dispersion</a:t>
            </a:r>
            <a:endParaRPr lang="pt-BR" dirty="0"/>
          </a:p>
        </p:txBody>
      </p:sp>
      <p:sp>
        <p:nvSpPr>
          <p:cNvPr id="29" name="TextBox 28"/>
          <p:cNvSpPr txBox="1"/>
          <p:nvPr/>
        </p:nvSpPr>
        <p:spPr>
          <a:xfrm>
            <a:off x="3650922" y="5972399"/>
            <a:ext cx="2021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During Catalysis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4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55556E-6 L -3.05556E-6 -5.55556E-6 C 0.00539 -0.0007 0.01112 -0.00093 0.0165 -0.00186 C 0.01806 -0.00232 0.01928 -0.00348 0.02066 -0.00371 C 0.02448 -0.00464 0.02813 -0.0051 0.03178 -0.00556 C 0.03282 -0.00325 0.03351 -0.0007 0.03455 0.00185 C 0.04237 0.01805 0.04636 0.00856 0.01372 0.01111 C 0.01233 0.01157 0.00816 0.01296 0.00955 0.01296 C 0.02934 0.01296 0.01233 0.01134 0.02344 0.00925 C 0.02813 0.0081 0.03282 0.00786 0.03733 0.0074 C 0.04063 0.00856 0.04393 0.00949 0.04705 0.01111 C 0.04914 0.01203 0.0507 0.0155 0.05261 0.01481 C 0.05487 0.01388 0.05504 0.00925 0.05678 0.0074 C 0.05886 0.00532 0.06146 0.00486 0.06372 0.0037 C 0.06615 0.00486 0.06893 0.00486 0.07066 0.0074 C 0.07205 0.00902 0.07153 0.01226 0.07205 0.01481 C 0.07257 0.01666 0.0724 0.01898 0.07344 0.02036 C 0.07448 0.02152 0.07622 0.02152 0.07761 0.02222 C 0.08004 0.02291 0.0823 0.02337 0.08455 0.02407 C 0.08507 0.02592 0.08559 0.02777 0.08594 0.02962 C 0.08733 0.03449 0.08889 0.03935 0.09011 0.04444 C 0.09619 0.06874 0.09202 0.0537 0.08455 0.04074 C 0.08369 0.03888 0.07865 0.03032 0.07761 0.02777 C 0.07657 0.02476 0.0757 0.02152 0.07483 0.01851 C 0.07431 0.01666 0.07275 0.01111 0.07344 0.01296 C 0.07709 0.0199 0.08004 0.02777 0.08316 0.03518 C 0.08369 0.03749 0.08403 0.04004 0.08455 0.04259 C 0.08542 0.0456 0.08664 0.04861 0.08733 0.05185 C 0.08803 0.05486 0.08837 0.05786 0.08872 0.06111 C 0.08924 0.05671 0.0882 0.05161 0.09011 0.04814 C 0.09115 0.04629 0.09202 0.05161 0.09289 0.0537 C 0.09757 0.06342 0.09705 0.05949 0.09705 0.06666 " pathEditMode="relative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3.7037E-7 C 0.00225 0.00417 0.00486 0.00833 0.00694 0.01296 C 0.00764 0.01458 0.00781 0.01644 0.00833 0.01852 C 0.0118 0.03472 0.00764 0.01806 0.01111 0.03148 C 0.01059 0.03449 0.01146 0.03866 0.00972 0.04074 C 0.00764 0.04259 0.00104 0.02801 0.00833 0.04259 C 0.00781 0.04491 0.00798 0.04769 0.00694 0.05 C 0.0059 0.05185 0.00399 0.05208 0.00277 0.0537 C 0.00121 0.05532 -0.00018 0.05718 -0.00139 0.05926 C -0.00261 0.06088 -0.00591 0.06482 -0.00417 0.06482 C -0.00226 0.06482 -0.00139 0.06111 3.33333E-6 0.05926 C 0.0033 0.04583 -0.00139 0.06181 0.00555 0.04815 C 0.00625 0.0463 0.00607 0.04421 0.00694 0.04259 C 0.0085 0.03866 0.0125 0.03148 0.0125 0.03148 C 0.01302 0.02593 0.01284 0.01875 0.01666 0.01482 C 0.01771 0.01343 0.01944 0.01343 0.02083 0.01296 C 0.02118 0.01111 0.02274 0.00903 0.02222 0.00741 C 0.02152 0.00556 0.01944 0.00556 0.01805 0.00556 C 0.0151 0.00556 0.0118 0.00903 0.00972 0.01111 C 0.00642 0.01042 0.00277 0.01111 3.33333E-6 0.00926 C -0.00139 0.00833 -0.00087 0.00532 -0.00139 0.0037 C -0.00226 0.00162 -0.0033 -3.7037E-7 -0.00417 -0.00185 C -0.00469 -0.00995 -0.0033 -0.01875 -0.00556 -0.02593 C -0.0066 -0.02893 -0.01146 -0.02523 -0.0125 -0.02778 C -0.01407 -0.03125 -0.01164 -0.03518 -0.01111 -0.03889 C 0.00017 -0.03588 -0.00521 -0.04051 -0.00278 -0.02037 C -0.00261 -0.01806 -0.00226 -0.01551 -0.00139 -0.01296 C -0.00087 -0.01111 0.00243 -0.00903 0.00139 -0.00741 C 3.33333E-6 -0.00579 -0.00243 -0.0088 -0.00417 -0.00926 C -0.00608 -0.01296 -0.00712 -0.01782 -0.00973 -0.02037 C -0.01667 -0.02731 -0.01407 -0.02338 -0.01806 -0.03148 C -0.02118 -0.04954 -0.02084 -0.04259 -0.02084 -0.05185 " pathEditMode="relative" ptsTypes="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4.72222E-6 2.59259E-6 C 0.00225 -0.0044 0.00416 -0.00903 0.00694 -0.01296 C 0.00833 -0.01528 0.01059 -0.01667 0.0125 -0.01852 C 0.01389 -0.02037 0.01528 -0.02222 0.01666 -0.02407 C 0.01614 -0.02593 0.01458 -0.02801 0.01528 -0.02963 C 0.0158 -0.03148 0.01788 -0.03148 0.01944 -0.03148 C 0.02361 -0.03148 0.02778 -0.03032 0.03194 -0.02963 C 0.03055 -0.02917 0.02916 -0.02801 0.02778 -0.02778 C 0.00225 -0.02384 0.01545 -0.02917 0.00416 -0.02407 C 0.01805 -0.02361 0.03194 -0.02222 0.04583 -0.02222 C 0.0559 -0.02222 0.02535 -0.02315 0.01528 -0.02407 C 0.01371 -0.02431 0.0125 -0.02546 0.01111 -0.02593 C 0.00833 -0.02546 0.00521 -0.02616 0.00278 -0.02407 C 0.00139 -0.02315 0.00156 -0.0206 0.00139 -0.01852 C -0.00191 0.00255 0.00173 -0.01273 -0.00139 2.59259E-6 C -0.00104 0.00185 4.72222E-6 0.00347 4.72222E-6 0.00556 C 4.72222E-6 0.01042 -0.00313 0.01366 -0.00556 0.01667 C -0.01007 0.02176 -0.01302 0.02361 -0.01806 0.02778 C -0.01945 0.03009 -0.02222 0.03194 -0.02222 0.03518 C -0.02222 0.04005 -0.01389 0.03518 -0.01389 0.03518 C -0.00712 0.03102 -0.00868 0.03171 -0.00278 0.02407 C -0.00486 0.03194 -0.00469 0.03472 -0.00834 0.04074 C -0.00972 0.04259 -0.01111 0.04444 -0.0125 0.0463 C -0.01441 0.03889 -0.01389 0.04259 -0.01389 0.03518 " pathEditMode="relative" ptsTypes="AAAAAAAAAAAAAAAAAAAAAAA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0017 -3.33333E-6 C -0.00104 0.00602 -0.00104 0.0125 -0.00295 0.01829 C -0.00347 0.02037 -0.0059 0.02061 -0.00712 0.02199 C -0.00816 0.02361 -0.01111 0.02894 -0.0099 0.02755 C -0.00625 0.02385 -0.00017 0.01459 -0.00017 0.01482 C 0.00347 0.00023 0.00017 0.01459 -0.00712 0.02755 C -0.00851 0.0301 -0.0099 0.03241 -0.01129 0.03496 C -0.0125 0.0375 -0.01302 0.04005 -0.01406 0.04236 C -0.01458 0.0463 -0.0151 0.04977 -0.0151 0.05371 C -0.0151 0.0625 -0.01406 0.05996 -0.0099 0.06482 C 0.00052 0.07616 -0.01354 0.06412 0.00121 0.07616 C 0.00087 0.07292 0.00087 0.06968 -0.00017 0.06644 C -0.00156 0.0625 -0.00451 0.05973 -0.00573 0.05556 C -0.00608 0.05371 -0.00833 0.04908 -0.00712 0.04977 C -0.00469 0.05139 0.00104 0.06042 0.0026 0.06482 C 0.0033 0.06644 0.00555 0.07037 0.00399 0.07037 C 0.00208 0.07037 0.00121 0.06667 -0.00017 0.06482 C -0.00122 0.06297 -0.00226 0.06135 -0.00295 0.05903 C -0.00486 0.05324 -0.0059 0.04676 -0.00712 0.04051 C -0.0066 0.03311 -0.00712 0.02547 -0.00573 0.01829 C -0.00521 0.01621 -0.0026 0.01621 -0.00156 0.01459 C -0.00035 0.0132 0.00052 0.01111 0.00121 0.00903 C 0.00243 0.00556 0.00312 0.00162 0.00399 -0.00208 C 0.00451 -0.00393 0.00434 -0.00625 0.00538 -0.00764 C 0.01128 -0.01527 0.00851 -0.01111 0.01371 -0.0206 C 0.01233 -0.02176 0.01128 -0.02477 0.00955 -0.0243 C 0.00816 -0.02384 0.00885 -0.02037 0.00816 -0.01875 C 0.00746 -0.01666 0.0066 -0.01481 0.00538 -0.01319 C 0.00417 -0.01111 -0.00052 -0.00879 0.00121 -0.00764 C 0.00347 -0.00602 0.0059 -0.00995 0.00816 -0.01134 C 0.00955 -0.01689 0.0099 -0.0199 0.01371 -0.0243 C 0.01493 -0.02546 0.01667 -0.02523 0.01788 -0.02615 C 0.02031 -0.02777 0.02014 -0.03032 0.0224 -0.03217 C 0.02743 -0.04097 0.0217 -0.04537 0.0217 -0.0368 " pathEditMode="relative" rAng="0" ptsTypes="AAAAAAAAAAAAAAAAAAAAAAAAAAAAAAAAA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175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7.40741E-7 L -0.00018 0.00023 C -0.00348 0.00046 -0.01615 0.00162 -0.02101 0.0037 C -0.02309 0.0044 -0.02865 0.00695 -0.02657 0.00718 C -0.01684 0.00787 -0.00712 0.00602 0.0026 0.00532 L 0.01788 0.00185 C 0.02013 0.00139 0.02708 0.00046 0.02482 -7.40741E-7 C 0.0151 -0.00139 0.00538 -0.00116 -0.00434 -0.00162 C -0.00625 -0.00116 -0.01129 -0.00162 -0.0099 -7.40741E-7 C -0.00799 0.00278 0.00121 0.00162 -0.00157 0.00185 C -0.01459 0.00347 -0.02761 0.00324 -0.04046 0.0037 C -0.03733 0.00486 -0.03264 0.0037 -0.03073 0.00718 C -0.02952 0.00972 -0.03542 0.00903 -0.03768 0.00903 C -0.0415 0.00903 -0.04514 0.00787 -0.04879 0.00718 C -0.06372 0.00417 -0.04636 -0.00231 -0.06927 -0.00231 " pathEditMode="relative" rAng="0" ptsTypes="AAAAAAAAAAAAA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3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4.72222E-6 -3.33333E-6 C -0.00538 -0.03611 0.00035 -0.00625 -0.00556 -0.02592 C -0.00834 -0.03518 -0.00695 -0.03588 -0.01111 -0.04259 C -0.01233 -0.04467 -0.01389 -0.0463 -0.01528 -0.04815 C -0.01615 -0.05185 -0.01962 -0.0625 -0.01806 -0.05926 C -0.01719 -0.05741 -0.01597 -0.05555 -0.01528 -0.0537 C -0.01459 -0.05185 -0.01476 -0.04977 -0.01389 -0.04815 C -0.01285 -0.04583 -0.01111 -0.04444 -0.00972 -0.04259 C -0.0092 -0.04005 -0.0092 -0.0375 -0.00834 -0.03518 C 4.72222E-6 -0.01273 -0.00712 -0.03912 -0.00278 -0.02222 C -0.0033 -0.02037 -0.00295 -0.01736 -0.00417 -0.01667 C -0.00556 -0.01574 -0.00799 -0.02037 -0.00834 -0.01852 C -0.00938 -0.01366 -0.00764 -0.00856 -0.00695 -0.0037 C -0.00677 -0.00162 -0.00677 0.0007 -0.00556 0.00185 C -0.00417 0.00347 -0.00191 0.00324 4.72222E-6 0.0037 C 0.00087 0.0088 0.00087 0.01412 0.00278 0.01852 C 0.00347 0.02037 0.00538 0.02037 0.00694 0.02037 C 0.00972 0.02037 0.0125 0.01921 0.01528 0.01852 C 0.01666 0.01736 0.01944 0.01713 0.01944 0.01482 C 0.01944 0.01273 0.01666 0.01227 0.01528 0.01111 C 0.01319 0.00995 0.00729 0.0081 0.00555 0.00741 C 0.00416 0.0081 0.00191 0.00764 0.00139 0.00926 C -0.00122 0.01783 0.00521 0.01759 0.00833 0.01852 C 0.06128 0.01482 0.04531 0.02755 0.06389 0.01111 C 0.06666 0.0125 0.07118 0.01412 0.07361 0.01667 C 0.07482 0.01829 0.07517 0.02083 0.07639 0.02222 C 0.07743 0.02384 0.07916 0.02477 0.08055 0.02616 C 0.09097 0.0213 0.08055 0.02778 0.08055 0.02037 C 0.08055 0.01829 0.08316 0.01806 0.08455 0.01667 C 0.08871 0.01736 0.0934 0.0162 0.09705 0.01852 C 0.09844 0.01945 0.09566 0.02408 0.09566 0.02408 " pathEditMode="relative" ptsTypes="AAAAAAAAAAAAAAAAAAAAAAAAAAAAAA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4.16667E-6 -3.33333E-6 C -0.00278 -0.0044 -0.00712 -0.00764 -0.00833 -0.01296 C -0.01059 -0.02292 -0.00868 -0.03194 -0.00278 -0.03704 C -0.00156 -0.03819 0.00017 -0.03796 0.00139 -0.03889 C 0.02049 -0.05301 0.00399 -0.04606 -0.01667 -0.04444 C -0.01805 -0.04259 -0.01944 -0.04074 -0.02083 -0.03889 C -0.02222 -0.0375 -0.02413 -0.03727 -0.025 -0.03519 C -0.02621 -0.03241 -0.02535 -0.0287 -0.02639 -0.02593 C -0.02726 -0.02361 -0.02934 -0.02245 -0.03055 -0.02037 C -0.0316 -0.01875 -0.03489 -0.01574 -0.03333 -0.01481 C -0.03038 -0.01319 -0.02691 -0.0162 -0.02361 -0.01667 C -0.02222 -0.01736 -0.02066 -0.01736 -0.01944 -0.01852 C -0.01406 -0.02454 -0.01736 -0.03287 -0.01805 -0.04074 C -0.01771 -0.04398 -0.0191 -0.04954 -0.01667 -0.05 C -0.01337 -0.05069 -0.01111 -0.04514 -0.00833 -0.04259 L -0.00417 -0.03889 C -0.0033 -0.03704 -0.00208 -0.03542 -0.00139 -0.03333 C -0.00069 -0.03171 -4.16667E-6 -0.02986 -4.16667E-6 -0.02778 C -4.16667E-6 -0.02593 -0.00035 -0.02361 -0.00139 -0.02222 C -0.00469 -0.01806 -0.01198 -0.01782 -0.01528 -0.01481 L -0.01944 -0.01111 C -0.02083 -0.01181 -0.02257 -0.01157 -0.02361 -0.01296 C -0.02465 -0.01435 -0.025 -0.01667 -0.025 -0.01852 C -0.025 -0.02407 -0.02413 -0.02963 -0.02361 -0.03519 C -0.02413 -0.03843 -0.02292 -0.04329 -0.025 -0.04444 C -0.03298 -0.04884 -0.03767 -0.04352 -0.04167 -0.03704 C -0.04271 -0.03542 -0.0434 -0.03333 -0.04444 -0.03148 C -0.05156 -0.02037 -0.04635 -0.03241 -0.05139 -0.01852 C -0.0533 -0.01991 -0.05538 -0.0206 -0.05694 -0.02222 C -0.05955 -0.02523 -0.06215 -0.0331 -0.05833 -0.03704 C -0.05538 -0.04028 -0.04722 -0.04074 -0.04722 -0.04074 C -0.04618 -0.04167 -0.0408 -0.04722 -0.03889 -0.0463 C -0.03663 -0.04537 -0.03333 -0.03773 -0.03194 -0.03519 C -0.0316 -0.03287 -0.03108 -0.03032 -0.03055 -0.02778 C -0.02969 -0.02407 -0.02778 -0.01667 -0.02778 -0.01667 C -0.02656 -0.01713 -0.01979 -0.01921 -0.01805 -0.02037 C -0.00382 -0.03102 -0.01493 -0.02546 -0.00555 -0.02963 C -0.00417 -0.02917 -0.00243 -0.02917 -0.00139 -0.02778 C 0.00139 -0.02407 -0.00087 -0.01412 -0.00139 -0.01111 C -0.00208 -0.00741 -0.00347 -0.00301 -0.00555 -3.33333E-6 C -0.0059 0.00046 -0.00642 -3.33333E-6 -0.00694 -3.33333E-6 L -4.16667E-6 -0.03333 " pathEditMode="relative" ptsTypes="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2.22222E-6 L -7.22222E-6 2.22222E-6 C -0.00174 -0.00486 -0.00226 -0.01134 -0.00556 -0.01482 C -0.00747 -0.01713 -0.01233 -0.00579 -0.01233 -0.00556 C -0.01285 -0.00255 -0.01164 0.00463 -0.01372 0.0037 C -0.0165 0.00231 -0.01563 -0.0037 -0.0165 -0.00741 L -0.01789 -0.01296 C -0.01841 -0.01736 -0.01789 -0.02199 -0.01928 -0.02593 C -0.01997 -0.02778 -0.02032 -0.02222 -0.02067 -0.02037 C -0.02119 -0.01806 -0.02171 -0.01551 -0.02206 -0.01296 C -0.02258 -0.00671 -0.02275 -0.0007 -0.02344 0.00555 C -0.02379 0.00741 -0.02449 0.00926 -0.02483 0.01111 C -0.02535 0.01342 -0.02587 0.01597 -0.02622 0.01852 C -0.02865 0.0088 -0.02692 0.01458 -0.03317 0.00185 L -0.03594 -0.0037 C -0.03699 0.00023 -0.03907 0.00509 -0.03594 0.00926 C -0.03473 0.01111 -0.0323 0.01042 -0.03039 0.01111 C -0.02206 0.00833 -0.02553 0.01157 -0.02206 -0.00185 L -0.02067 -0.00741 C -0.02119 -0.01111 -0.02119 -0.01505 -0.02206 -0.01852 C -0.02414 -0.02662 -0.03039 -0.02523 -0.0165 -0.02222 C -0.01181 -0.01389 -0.00938 -0.0132 -0.01372 2.22222E-6 C -0.01442 0.00185 -0.0165 0.00116 -0.01789 0.00185 C -0.02032 0.00116 -0.02275 0.00116 -0.02483 2.22222E-6 C -0.0264 -0.00093 -0.02761 -0.00278 -0.029 -0.0037 C -0.03039 -0.00463 -0.03178 -0.00486 -0.03317 -0.00556 C -0.03386 -0.00139 -0.03664 0.01111 -0.03317 0.01481 C -0.03143 0.01667 -0.02865 0.01342 -0.02622 0.01296 C -0.02483 0.01157 -0.02344 0.01065 -0.02206 0.00926 C -0.02067 0.00764 -0.01962 0.00509 -0.01789 0.0037 C -0.01667 0.00255 -0.01511 0.00231 -0.01372 0.00185 C -0.01285 2.22222E-6 -0.01233 -0.00232 -0.01094 -0.0037 C -0.00765 -0.00741 -0.00348 -0.00463 -7.22222E-6 -0.0037 C -0.00034 0.00185 -0.0014 0.00741 -0.0014 0.01296 C -0.0014 0.01551 -0.00174 0.01944 -7.22222E-6 0.02037 C 0.00208 0.0213 0.00381 0.01782 0.00555 0.01667 C 0.00659 0.01481 0.00798 0.01319 0.00833 0.01111 C 0.01093 2.22222E-6 0.01006 -0.00023 0.00833 -0.00926 C 0.00694 -0.0081 0.00572 -0.00648 0.00416 -0.00556 C 0.00294 -0.00463 0.00121 -0.00486 -7.22222E-6 -0.0037 C -0.00122 -0.00232 -0.00174 2.22222E-6 -0.00278 0.00185 C -0.00504 0.00116 -0.00765 0.00185 -0.00956 2.22222E-6 C -0.01303 -0.00324 -0.01233 -0.00857 -0.01233 -0.01296 " pathEditMode="relative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5.18519E-6 L -9.44444E-6 5.18519E-6 C -0.00105 -0.00555 -0.00312 -0.0111 -0.00278 -0.01666 C -0.00261 -0.01897 -0.00035 -0.02013 0.00138 -0.02036 C 0.00329 -0.02082 0.00504 -0.0192 0.00694 -0.01851 C 0.00972 -0.01781 0.0125 -0.01735 0.01528 -0.01666 L 0.00972 -0.02777 L 0.00694 -0.03332 C 0.02952 -0.03541 0.02952 -0.02615 0.02639 -0.04999 C 0.02605 -0.05207 0.02535 -0.05369 0.025 -0.05555 C 0.02535 -0.0574 0.02535 -0.05994 0.02639 -0.0611 C 0.02813 -0.06342 0.03351 -0.06573 0.03612 -0.06666 C 0.04289 -0.06457 0.0415 -0.06689 0.04445 -0.0574 C 0.04549 -0.05393 0.04723 -0.04629 0.04723 -0.04629 C 0.04862 -0.04698 0.05018 -0.04698 0.05139 -0.04814 C 0.05539 -0.05254 0.05487 -0.05902 0.05278 -0.06481 C 0.05157 -0.06781 0.04636 -0.06967 0.04445 -0.07036 C 0.04514 -0.06573 0.04705 -0.06018 0.04445 -0.05555 C 0.04341 -0.05393 0.04167 -0.05323 0.04028 -0.05184 C 0.04167 -0.05138 0.04289 -0.04999 0.04445 -0.04999 C 0.05244 -0.04999 0.05573 -0.05161 0.0625 -0.05369 C 0.06198 -0.05555 0.06216 -0.05832 0.06112 -0.05925 C 0.05869 -0.06156 0.05278 -0.06295 0.05278 -0.06295 C 0.04896 -0.06249 0.04514 -0.06249 0.04167 -0.0611 C 0.03959 -0.06064 0.03803 -0.05856 0.03612 -0.0574 C 0.03473 -0.0567 0.03334 -0.05624 0.03195 -0.05555 C 0.03056 -0.05369 0.02917 -0.05184 0.02778 -0.04999 C 0.01615 -0.03726 0.0316 -0.05717 0.01945 -0.04073 C 0.01893 -0.03888 0.01806 -0.03726 0.01806 -0.03518 C 0.01806 -0.02453 0.01928 -0.02823 0.02223 -0.02036 C 0.02275 -0.01874 0.02309 -0.01666 0.02362 -0.01481 C 0.02309 -0.01295 0.02362 -0.00994 0.02223 -0.00925 C 0.01268 -0.00624 0.01337 -0.01041 0.00972 -0.01666 C 0.0092 -0.01758 0.00868 -0.01805 0.00833 -0.01851 " pathEditMode="relative" ptsTypes="AAAAAAAAAAAAAAAAAAAAAAAAAAAAAAAA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2.96296E-6 C -0.00469 0.00255 -0.00955 0.0044 -0.01389 0.00741 C -0.01562 0.0088 -0.01667 0.01134 -0.01806 0.01296 C -0.02622 0.02222 -0.02153 0.01435 -0.02639 0.02431 C -0.03003 -0.01643 -0.02222 -0.03773 -0.03611 -0.01667 C -0.03767 -0.01435 -0.03889 -0.01157 -0.04028 -0.00926 C -0.03958 -0.01597 -0.03924 -0.02292 -0.0375 -0.02963 C -0.03681 -0.03264 -0.03576 -0.03565 -0.03472 -0.03889 C -0.03437 -0.04259 -0.03177 -0.04699 -0.03333 -0.05 C -0.03472 -0.05208 -0.0375 -0.04815 -0.03889 -0.0463 C -0.03993 -0.04491 -0.03976 -0.04236 -0.04028 -0.04074 C -0.04184 -0.03657 -0.04462 -0.03241 -0.04722 -0.02963 C -0.04861 -0.02801 -0.05 -0.02708 -0.05139 -0.02593 C -0.05278 -0.02639 -0.05434 -0.02685 -0.05556 -0.02778 C -0.05747 -0.0287 -0.0592 -0.03125 -0.06111 -0.03148 C -0.06684 -0.03194 -0.07222 -0.03009 -0.07778 -0.02963 C -0.07604 -0.02708 -0.07361 -0.025 -0.07222 -0.02222 C -0.07135 -0.01991 -0.07187 -0.0125 -0.07083 -0.01481 C -0.06233 -0.0338 -0.07153 -0.02593 -0.06667 -0.03889 C -0.06528 -0.04282 -0.06111 -0.05 -0.06111 -0.05 C -0.06024 -0.04815 -0.0592 -0.0463 -0.05833 -0.04444 C -0.0559 -0.03843 -0.05417 -0.03264 -0.05278 -0.02593 C -0.05243 -0.02338 -0.0526 -0.02037 -0.05139 -0.01852 C -0.05052 -0.0169 -0.04861 -0.01713 -0.04722 -0.01667 C -0.04583 -0.01852 -0.04444 -0.02014 -0.04306 -0.02222 C -0.04201 -0.02384 -0.04167 -0.02639 -0.04028 -0.02778 C -0.03924 -0.02893 -0.0375 -0.02893 -0.03611 -0.02963 C -0.03559 -0.02801 -0.03194 -0.01921 -0.03194 -0.01667 C -0.03194 -0.01042 -0.03299 -0.00417 -0.03333 0.00185 C -0.03108 0.0037 -0.0283 0.00486 -0.02639 0.00741 C -0.02552 0.0088 -0.02604 0.01157 -0.025 0.01296 C -0.02309 0.01644 -0.01944 0.01736 -0.01667 0.01852 C -0.01441 0.01806 -0.01215 0.01667 -0.00972 0.01667 C -0.00833 0.01667 -0.00694 0.01921 -0.00556 0.01852 C -0.00469 0.01829 -0.00556 0.0162 -0.00556 0.01482 " pathEditMode="relative" ptsTypes="AAAAAAAAAAAAAAAAAAAAAAAAAAAAAAAAAA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1.94444E-6 4.44444E-6 C -0.00364 -0.00255 -0.00711 -0.00556 -0.01093 -0.00741 C -0.021 -0.01273 -0.01562 -0.00463 -0.02066 -0.01482 C -0.02118 -0.02037 -0.01892 -0.02778 -0.02205 -0.03148 C -0.02482 -0.03495 -0.03038 -0.03287 -0.03316 -0.02963 C -0.03472 -0.02801 -0.0309 -0.025 -0.02899 -0.02407 C -0.025 -0.02245 -0.02066 -0.02292 -0.01649 -0.02222 C -0.01475 -0.02176 -0.01215 -0.02245 -0.01093 -0.02037 C -0.01007 -0.01898 -0.01163 -0.01667 -0.01232 -0.01482 C -0.01354 -0.01227 -0.0151 -0.00995 -0.01649 -0.00741 C -0.01927 -0.0081 -0.02239 -0.00764 -0.02482 -0.00926 C -0.02639 -0.01042 -0.02656 -0.01343 -0.0276 -0.01482 C -0.02934 -0.01713 -0.03159 -0.01829 -0.03316 -0.02037 C -0.04253 -0.03287 -0.02899 -0.01991 -0.0401 -0.02963 C -0.04114 -0.03333 -0.04583 -0.04167 -0.04288 -0.04074 C -0.04114 -0.04028 -0.03906 -0.03982 -0.03732 -0.03889 C -0.0335 -0.03681 -0.03021 -0.03333 -0.02621 -0.03148 L -0.01788 -0.02778 L -0.01371 -0.02593 C -0.01562 -0.02407 -0.01753 -0.02222 -0.01927 -0.02037 C -0.02066 -0.01921 -0.02187 -0.01713 -0.02343 -0.01667 C -0.02639 -0.0162 -0.03229 -0.02083 -0.03455 -0.02222 C -0.03524 -0.02338 -0.03941 -0.03102 -0.03871 -0.03333 C -0.03819 -0.03542 -0.03593 -0.03588 -0.03455 -0.03704 C -0.03316 -0.03588 -0.03159 -0.03495 -0.03038 -0.03333 C -0.02673 -0.02847 -0.02899 -0.02662 -0.02343 -0.02407 C -0.02083 -0.02292 -0.01788 -0.02292 -0.0151 -0.02222 C -0.01076 -0.02107 -0.00937 -0.02037 -0.00555 -0.01852 C -0.00503 -0.01435 -0.00642 -0.0088 -0.00416 -0.00556 C -0.00243 -0.00347 0.0007 -0.00602 0.00278 -0.00741 C 0.00469 -0.00857 0.00556 -0.01482 0.00695 -0.01296 C 0.00851 -0.01111 0.00504 -0.0081 0.00417 -0.00556 C 0.00226 0.00046 0.00278 0.00023 0.00278 0.00741 L 0.00695 -0.02222 L -0.0151 -0.01667 " pathEditMode="relative" ptsTypes="AAAAAAAAAAAAAAAAAAAAAAAAAAAAAAAAAA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-3.7037E-7 C -0.0033 -0.00324 -0.00678 -0.00579 -0.00973 -0.00926 C -0.01112 -0.01088 -0.01146 -0.0132 -0.0125 -0.01482 C -0.01389 -0.0169 -0.01528 -0.01852 -0.01667 -0.02037 C -0.0158 -0.02408 -0.01112 -0.03033 -0.01389 -0.03148 L -0.02639 -0.03704 C -0.02605 -0.04236 -0.02761 -0.05741 -0.02223 -0.06296 C -0.02136 -0.06412 -0.01303 -0.06667 -0.0125 -0.06667 C -0.00973 -0.06783 -0.00417 -0.07037 -0.00417 -0.07037 C -0.01528 -0.04815 0.00173 -0.08102 -0.01112 -0.06111 C -0.01337 -0.05787 -0.01441 -0.05324 -0.01667 -0.05 C -0.0191 -0.04699 -0.025 -0.04259 -0.025 -0.04259 C -0.02587 -0.03935 -0.02882 -0.03195 -0.02362 -0.02963 C -0.02066 -0.02847 -0.01719 -0.03102 -0.01389 -0.03148 C -0.0125 -0.03218 -0.01129 -0.0331 -0.00973 -0.03333 C -0.00573 -0.03426 -0.00105 -0.0331 0.00277 -0.03519 C 0.00468 -0.03658 0.00642 -0.04792 0.00694 -0.05 C 0.00347 -0.05764 0.00416 -0.06111 -0.00278 -0.06111 C -0.00434 -0.06111 -0.00556 -0.05995 -0.00695 -0.05926 C -0.00799 -0.04769 -0.00625 -0.03495 -0.00973 -0.02408 C -0.01094 -0.02083 -0.0158 -0.02384 -0.01806 -0.02593 C -0.01962 -0.02755 -0.0191 -0.03102 -0.01945 -0.03333 C -0.0191 -0.0419 -0.02483 -0.0669 -0.0125 -0.06852 C -0.00973 -0.06898 -0.00695 -0.06736 -0.00417 -0.06667 C -0.0033 -0.06366 -0.00243 -0.06065 -0.00139 -0.05741 C -0.00105 -0.05579 8.33333E-7 -0.05394 8.33333E-7 -0.05185 C 8.33333E-7 -0.04884 -0.00018 -0.04537 -0.00139 -0.04259 C -0.00452 -0.03611 -0.01094 -0.03634 -0.01528 -0.03333 L -0.02084 -0.02963 C -0.01997 -0.02245 -0.02188 -0.01667 -0.01528 -0.01667 C -0.01389 -0.01667 -0.0125 -0.01806 -0.01112 -0.01852 C -0.01164 -0.02292 -0.01146 -0.02755 -0.0125 -0.03148 C -0.01337 -0.03449 -0.01546 -0.03658 -0.01667 -0.03889 C -0.01771 -0.04074 -0.01858 -0.04259 -0.01945 -0.04445 L -0.01667 -0.05556 " pathEditMode="relative" ptsTypes="AAAAAAAAAAAAAAAAAAAAAAAAAAAAAAAAAA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8" grpId="0"/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Covers of scientific journals</a:t>
            </a:r>
          </a:p>
          <a:p>
            <a:pPr algn="ctr"/>
            <a:endParaRPr lang="pt-BR" dirty="0" smtClean="0"/>
          </a:p>
          <a:p>
            <a:pPr marL="457200" lvl="1" indent="0" algn="ctr">
              <a:buNone/>
            </a:pPr>
            <a:r>
              <a:rPr lang="pt-BR" dirty="0" smtClean="0"/>
              <a:t>Some made with powerpoint, others with the help of an artist (Marcel Reich, Switzerland)</a:t>
            </a:r>
          </a:p>
          <a:p>
            <a:pPr marL="457200" lvl="1" indent="0" algn="ctr">
              <a:buNone/>
            </a:pPr>
            <a:endParaRPr lang="pt-BR" dirty="0"/>
          </a:p>
          <a:p>
            <a:pPr marL="457200" lvl="1" indent="0" algn="ctr">
              <a:buNone/>
            </a:pPr>
            <a:endParaRPr lang="pt-BR" dirty="0" smtClean="0"/>
          </a:p>
          <a:p>
            <a:pPr marL="457200" lvl="1" indent="0" algn="ctr">
              <a:buNone/>
            </a:pPr>
            <a:r>
              <a:rPr lang="pt-BR" dirty="0" smtClean="0"/>
              <a:t>Check for examples of animations on www.sciencefarts.com</a:t>
            </a:r>
          </a:p>
          <a:p>
            <a:pPr marL="457200" lvl="1" indent="0" algn="ctr">
              <a:buNone/>
            </a:pPr>
            <a:endParaRPr lang="pt-B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6. Examples</a:t>
            </a:r>
            <a:endParaRPr lang="pt-BR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325563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Cover of Chemistry: a European Journal</a:t>
            </a:r>
            <a:endParaRPr lang="pt-BR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901" t="18500" r="44466" b="14563"/>
          <a:stretch/>
        </p:blipFill>
        <p:spPr>
          <a:xfrm>
            <a:off x="467544" y="1268760"/>
            <a:ext cx="5256585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1556792"/>
            <a:ext cx="2736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2011, PhD -student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Full made in Powerpoint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3D rotation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Glow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Reflection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Shadows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3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325563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Cover of Advanced functional materials</a:t>
            </a:r>
            <a:endParaRPr lang="pt-B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1358851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2012, sketched by PhD -student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Drawn and coloured by Marcel Reich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4 digital enhancements made in PowerPoint: </a:t>
            </a:r>
          </a:p>
          <a:p>
            <a:endParaRPr lang="pt-BR" sz="2400" dirty="0" smtClean="0"/>
          </a:p>
          <a:p>
            <a:r>
              <a:rPr lang="pt-BR" sz="2400" dirty="0" smtClean="0"/>
              <a:t>can you spot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42" t="16532" r="42806" b="5704"/>
          <a:stretch/>
        </p:blipFill>
        <p:spPr>
          <a:xfrm>
            <a:off x="755576" y="980728"/>
            <a:ext cx="4248473" cy="568863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8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886700" cy="1325563"/>
          </a:xfrm>
        </p:spPr>
        <p:txBody>
          <a:bodyPr>
            <a:normAutofit/>
          </a:bodyPr>
          <a:lstStyle/>
          <a:p>
            <a:r>
              <a:rPr lang="pt-BR" sz="3600" dirty="0" smtClean="0"/>
              <a:t>Cover of Catalysis Science &amp; technology</a:t>
            </a:r>
            <a:endParaRPr lang="pt-B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1358851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2011, sketched by PhD -student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Drawn and coloured by Marcel Reich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3 digital enhancements made in PowerPoint: </a:t>
            </a:r>
          </a:p>
          <a:p>
            <a:endParaRPr lang="pt-BR" sz="2400" dirty="0" smtClean="0"/>
          </a:p>
          <a:p>
            <a:r>
              <a:rPr lang="pt-BR" sz="2400" dirty="0" smtClean="0"/>
              <a:t>can you spot them?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54" t="19485" r="36527" b="12335"/>
          <a:stretch/>
        </p:blipFill>
        <p:spPr>
          <a:xfrm>
            <a:off x="226665" y="1196752"/>
            <a:ext cx="5857503" cy="49875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54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43983" y="-171400"/>
            <a:ext cx="7962900" cy="1861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68" y="5210174"/>
            <a:ext cx="2966682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464" y="1962462"/>
            <a:ext cx="1990725" cy="2295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5210174"/>
            <a:ext cx="4099258" cy="1057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8467" y="-387424"/>
            <a:ext cx="8743950" cy="21621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657225" y="1772816"/>
            <a:ext cx="6291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Born: Nieuwegein, Netherlands (1980s)</a:t>
            </a:r>
          </a:p>
          <a:p>
            <a:endParaRPr lang="pt-BR" sz="2400" dirty="0"/>
          </a:p>
          <a:p>
            <a:r>
              <a:rPr lang="pt-BR" sz="2400" dirty="0" smtClean="0"/>
              <a:t>PhD: 2008-2010 ICIQ Spain</a:t>
            </a:r>
          </a:p>
          <a:p>
            <a:endParaRPr lang="pt-BR" sz="2400" dirty="0" smtClean="0"/>
          </a:p>
          <a:p>
            <a:r>
              <a:rPr lang="pt-BR" sz="2400" dirty="0" smtClean="0"/>
              <a:t>PhD: 2010-2012 ETH Zurich, Switzerland</a:t>
            </a:r>
          </a:p>
          <a:p>
            <a:r>
              <a:rPr lang="pt-BR" sz="2400" dirty="0" smtClean="0"/>
              <a:t>Post-doc: 2012-2014: ETH Zurich, Switzerland</a:t>
            </a:r>
          </a:p>
          <a:p>
            <a:endParaRPr lang="pt-BR" sz="2400" dirty="0" smtClean="0"/>
          </a:p>
          <a:p>
            <a:r>
              <a:rPr lang="pt-BR" sz="2400" dirty="0" smtClean="0"/>
              <a:t>Post-doc: 2014-current: KU Leuven</a:t>
            </a:r>
            <a:endParaRPr lang="pt-BR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0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377107"/>
          </a:xfrm>
        </p:spPr>
        <p:txBody>
          <a:bodyPr>
            <a:normAutofit/>
          </a:bodyPr>
          <a:lstStyle/>
          <a:p>
            <a:r>
              <a:rPr lang="pt-BR" dirty="0" smtClean="0"/>
              <a:t>Bonus tip:</a:t>
            </a:r>
            <a:endParaRPr lang="pt-BR" sz="5300" dirty="0"/>
          </a:p>
        </p:txBody>
      </p:sp>
      <p:sp>
        <p:nvSpPr>
          <p:cNvPr id="4" name="TextBox 3"/>
          <p:cNvSpPr txBox="1"/>
          <p:nvPr/>
        </p:nvSpPr>
        <p:spPr>
          <a:xfrm>
            <a:off x="1657350" y="3068960"/>
            <a:ext cx="582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During a presentation:</a:t>
            </a:r>
          </a:p>
          <a:p>
            <a:pPr algn="ctr"/>
            <a:r>
              <a:rPr lang="pt-BR" sz="2800" dirty="0" smtClean="0"/>
              <a:t> ´w´, ´b´, and ´page# + enter´</a:t>
            </a:r>
            <a:endParaRPr lang="pt-B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5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93577"/>
            <a:ext cx="7886700" cy="10273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dirty="0" smtClean="0"/>
              <a:t>Muito obrigado por sua atenção</a:t>
            </a:r>
            <a:endParaRPr lang="pt-BR" sz="3600" dirty="0"/>
          </a:p>
          <a:p>
            <a:pPr marL="0" indent="0" algn="ctr">
              <a:buNone/>
            </a:pPr>
            <a:r>
              <a:rPr lang="pt-BR" sz="3600" dirty="0" smtClean="0"/>
              <a:t>Aproveitem o carnaval!</a:t>
            </a:r>
            <a:endParaRPr lang="pt-BR" sz="3600" dirty="0"/>
          </a:p>
        </p:txBody>
      </p:sp>
      <p:pic>
        <p:nvPicPr>
          <p:cNvPr id="4100" name="Picture 4" descr="http://s.glbimg.com/jo/g1/f/940x600/2012/02/25/rzi_9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896544" cy="31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572000" y="4558918"/>
            <a:ext cx="504056" cy="504056"/>
          </a:xfrm>
          <a:prstGeom prst="ellipse">
            <a:avLst/>
          </a:prstGeom>
          <a:blipFill dpi="0" rotWithShape="1">
            <a:blip r:embed="rId3"/>
            <a:srcRect/>
            <a:stretch>
              <a:fillRect l="-25000" t="-21000" r="-105000" b="-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5076056" y="4558918"/>
            <a:ext cx="504056" cy="504056"/>
          </a:xfrm>
          <a:prstGeom prst="ellipse">
            <a:avLst/>
          </a:prstGeom>
          <a:blipFill dpi="0" rotWithShape="1">
            <a:blip r:embed="rId3"/>
            <a:srcRect/>
            <a:stretch>
              <a:fillRect l="-118000" t="-27000" r="-9000" b="-3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19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repeatCount="indefinite" accel="50000" decel="50000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11111E-6 1.11111E-6 L -0.00035 0.00856 L -0.0007 1.11111E-6 L -0.00104 0.00856 L -0.00139 1.11111E-6 L -0.00174 0.00856 L -0.00191 1.11111E-6 L -0.00226 0.00856 L -0.00261 1.11111E-6 L -0.00295 0.00856 L -0.0033 1.11111E-6 L -0.00347 0.00856 L -0.00382 1.11111E-6 L -0.00417 0.00856 L -0.00451 1.11111E-6 L -0.00486 0.00856 L -0.00504 1.11111E-6 " pathEditMode="relative" rAng="0" ptsTypes="AAAAAAAAAAAAAAA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4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repeatCount="indefinite" accel="50000" decel="50000" autoRev="1" fill="hold" grpId="0" nodeType="withEffect">
                                  <p:stCondLst>
                                    <p:cond delay="2080"/>
                                  </p:stCondLst>
                                  <p:childTnLst>
                                    <p:animMotion origin="layout" path="M -3.61111E-6 1.11111E-6 L -0.00034 0.00856 L -0.00069 1.11111E-6 L -0.00104 0.00856 L -0.00139 1.11111E-6 L -0.00173 0.00856 L -0.00191 1.11111E-6 L -0.00225 0.00856 L -0.0026 1.11111E-6 L -0.00295 0.00856 L -0.00329 1.11111E-6 L -0.00347 0.00856 L -0.00382 1.11111E-6 L -0.00416 0.00856 L -0.00451 1.11111E-6 L -0.00486 0.00856 L -0.00503 1.11111E-6 " pathEditMode="relative" rAng="0" ptsTypes="AAAAAAAAAAAAAAAAA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4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Background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3029"/>
            <a:ext cx="9144000" cy="8140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80" y="3137217"/>
            <a:ext cx="1183259" cy="421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767" y="5427133"/>
            <a:ext cx="714038" cy="823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941" y="4341118"/>
            <a:ext cx="1412659" cy="36435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37555" y="3029217"/>
            <a:ext cx="108000" cy="108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1198 0.35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8 0.35879 L -0.1198 0.26852 C -0.1198 0.22801 -0.07987 0.17847 -0.04723 0.17847 L 0.02569 0.1784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9 0.17847 L 0.0566 0.12639 C 0.06354 0.11504 0.06615 0.10139 0.06337 0.08842 C 0.06059 0.07384 0.0533 0.06412 0.04306 0.05949 L -0.0033 0.03402 " pathEditMode="relative" rAng="9900000" ptsTypes="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Scientific background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Heterogeneous catalysis</a:t>
            </a:r>
          </a:p>
          <a:p>
            <a:r>
              <a:rPr lang="pt-BR" dirty="0" smtClean="0"/>
              <a:t>Adsorption</a:t>
            </a:r>
          </a:p>
          <a:p>
            <a:r>
              <a:rPr lang="pt-BR" dirty="0" smtClean="0"/>
              <a:t>Zeolites</a:t>
            </a:r>
          </a:p>
          <a:p>
            <a:r>
              <a:rPr lang="pt-BR" dirty="0" smtClean="0"/>
              <a:t>Catalyst design</a:t>
            </a:r>
            <a:endParaRPr lang="pt-BR" dirty="0"/>
          </a:p>
          <a:p>
            <a:r>
              <a:rPr lang="pt-BR" dirty="0" smtClean="0"/>
              <a:t>Oil-derived feedstocks</a:t>
            </a:r>
          </a:p>
          <a:p>
            <a:r>
              <a:rPr lang="pt-BR" dirty="0" smtClean="0"/>
              <a:t>Biomass-derived feedstocks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916832"/>
            <a:ext cx="2952328" cy="298214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1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28650" y="332656"/>
            <a:ext cx="1656184" cy="823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Feedstock</a:t>
            </a:r>
            <a:endParaRPr lang="pt-BR" dirty="0"/>
          </a:p>
        </p:txBody>
      </p:sp>
      <p:sp>
        <p:nvSpPr>
          <p:cNvPr id="6" name="Rounded Rectangle 5"/>
          <p:cNvSpPr/>
          <p:nvPr/>
        </p:nvSpPr>
        <p:spPr>
          <a:xfrm>
            <a:off x="3635896" y="332656"/>
            <a:ext cx="1656184" cy="823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Conversion</a:t>
            </a:r>
            <a:endParaRPr lang="pt-BR" dirty="0"/>
          </a:p>
        </p:txBody>
      </p:sp>
      <p:sp>
        <p:nvSpPr>
          <p:cNvPr id="7" name="Rounded Rectangle 6"/>
          <p:cNvSpPr/>
          <p:nvPr/>
        </p:nvSpPr>
        <p:spPr>
          <a:xfrm>
            <a:off x="6643142" y="332656"/>
            <a:ext cx="1656184" cy="823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Output</a:t>
            </a:r>
            <a:endParaRPr lang="pt-BR" dirty="0"/>
          </a:p>
        </p:txBody>
      </p:sp>
      <p:sp>
        <p:nvSpPr>
          <p:cNvPr id="8" name="Right Arrow 7"/>
          <p:cNvSpPr/>
          <p:nvPr/>
        </p:nvSpPr>
        <p:spPr>
          <a:xfrm>
            <a:off x="2500858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ight Arrow 14"/>
          <p:cNvSpPr/>
          <p:nvPr/>
        </p:nvSpPr>
        <p:spPr>
          <a:xfrm>
            <a:off x="5508104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4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72130"/>
            <a:ext cx="999554" cy="9995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8650" y="332656"/>
            <a:ext cx="1656184" cy="823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Feedstock</a:t>
            </a:r>
            <a:endParaRPr lang="pt-BR" dirty="0"/>
          </a:p>
        </p:txBody>
      </p:sp>
      <p:sp>
        <p:nvSpPr>
          <p:cNvPr id="6" name="Rounded Rectangle 5"/>
          <p:cNvSpPr/>
          <p:nvPr/>
        </p:nvSpPr>
        <p:spPr>
          <a:xfrm>
            <a:off x="3635896" y="332656"/>
            <a:ext cx="1656184" cy="823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Conversion</a:t>
            </a:r>
            <a:endParaRPr lang="pt-BR" dirty="0"/>
          </a:p>
        </p:txBody>
      </p:sp>
      <p:sp>
        <p:nvSpPr>
          <p:cNvPr id="7" name="Rounded Rectangle 6"/>
          <p:cNvSpPr/>
          <p:nvPr/>
        </p:nvSpPr>
        <p:spPr>
          <a:xfrm>
            <a:off x="6643142" y="332656"/>
            <a:ext cx="1656184" cy="823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Output</a:t>
            </a:r>
            <a:endParaRPr lang="pt-BR" dirty="0"/>
          </a:p>
        </p:txBody>
      </p:sp>
      <p:sp>
        <p:nvSpPr>
          <p:cNvPr id="8" name="Right Arrow 7"/>
          <p:cNvSpPr/>
          <p:nvPr/>
        </p:nvSpPr>
        <p:spPr>
          <a:xfrm>
            <a:off x="2500858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2776"/>
            <a:ext cx="1634313" cy="1087561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508104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859" y="1530722"/>
            <a:ext cx="1428749" cy="10334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72130"/>
            <a:ext cx="999554" cy="9995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8650" y="332656"/>
            <a:ext cx="1656184" cy="8230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Feedstock</a:t>
            </a:r>
            <a:endParaRPr lang="pt-BR" dirty="0"/>
          </a:p>
        </p:txBody>
      </p:sp>
      <p:sp>
        <p:nvSpPr>
          <p:cNvPr id="6" name="Rounded Rectangle 5"/>
          <p:cNvSpPr/>
          <p:nvPr/>
        </p:nvSpPr>
        <p:spPr>
          <a:xfrm>
            <a:off x="3635896" y="332656"/>
            <a:ext cx="1656184" cy="8230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Conversion</a:t>
            </a:r>
            <a:endParaRPr lang="pt-BR" dirty="0"/>
          </a:p>
        </p:txBody>
      </p:sp>
      <p:sp>
        <p:nvSpPr>
          <p:cNvPr id="7" name="Rounded Rectangle 6"/>
          <p:cNvSpPr/>
          <p:nvPr/>
        </p:nvSpPr>
        <p:spPr>
          <a:xfrm>
            <a:off x="6643142" y="332656"/>
            <a:ext cx="1656184" cy="823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Output</a:t>
            </a:r>
            <a:endParaRPr lang="pt-BR" dirty="0"/>
          </a:p>
        </p:txBody>
      </p:sp>
      <p:sp>
        <p:nvSpPr>
          <p:cNvPr id="8" name="Right Arrow 7"/>
          <p:cNvSpPr/>
          <p:nvPr/>
        </p:nvSpPr>
        <p:spPr>
          <a:xfrm>
            <a:off x="2500858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412776"/>
            <a:ext cx="1634313" cy="1087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14" y="2924944"/>
            <a:ext cx="1152128" cy="8752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2636912"/>
            <a:ext cx="2575198" cy="102878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508104" y="564152"/>
            <a:ext cx="919014" cy="360040"/>
          </a:xfrm>
          <a:prstGeom prst="rightArrow">
            <a:avLst>
              <a:gd name="adj1" fmla="val 27022"/>
              <a:gd name="adj2" fmla="val 61489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829" y="2924944"/>
            <a:ext cx="1128808" cy="944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6859" y="1530722"/>
            <a:ext cx="1428749" cy="10334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CB90-3228-45A6-947B-DB4D65A9570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3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</TotalTime>
  <Words>1203</Words>
  <Application>Microsoft Office PowerPoint</Application>
  <PresentationFormat>On-screen Show (4:3)</PresentationFormat>
  <Paragraphs>305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Graph</vt:lpstr>
      <vt:lpstr>Scientific communication: the power of avoiding words</vt:lpstr>
      <vt:lpstr>Scientific communication: the power of avoiding words</vt:lpstr>
      <vt:lpstr>Scientific communication: the power of avoiding words</vt:lpstr>
      <vt:lpstr>Background</vt:lpstr>
      <vt:lpstr>Background</vt:lpstr>
      <vt:lpstr>Scientific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1. Role of display items in Science</vt:lpstr>
      <vt:lpstr>1. Types of display items</vt:lpstr>
      <vt:lpstr>2. Figures in Science: General Tips</vt:lpstr>
      <vt:lpstr>2. Making figures: a science on itself</vt:lpstr>
      <vt:lpstr>2. Making figures: a science on itself</vt:lpstr>
      <vt:lpstr>2. Making figures: a science on itself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Artwork in PowerPoint: shapes</vt:lpstr>
      <vt:lpstr>3. Artwork in PowerPoint: example</vt:lpstr>
      <vt:lpstr>3. Artwork in PowerPoint: example</vt:lpstr>
      <vt:lpstr>4. Modifying pictures in PowerPoint</vt:lpstr>
      <vt:lpstr>4. Modifying pictures in PowerPoint</vt:lpstr>
      <vt:lpstr>5. Animations in PowerPoint</vt:lpstr>
      <vt:lpstr>5. Animations in PowerPoint</vt:lpstr>
      <vt:lpstr>5. Animations in PowerPoint</vt:lpstr>
      <vt:lpstr>5. Animations in PowerPoint: example</vt:lpstr>
      <vt:lpstr>5. Animations in PowerPoint: example</vt:lpstr>
      <vt:lpstr>5. Animations in PowerPoint: example</vt:lpstr>
      <vt:lpstr>6. Examples</vt:lpstr>
      <vt:lpstr>Cover of Chemistry: a European Journal</vt:lpstr>
      <vt:lpstr>Cover of Advanced functional materials</vt:lpstr>
      <vt:lpstr>Cover of Catalysis Science &amp; technology</vt:lpstr>
      <vt:lpstr>Bonus tip: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communication: the value of avoiding words</dc:title>
  <dc:creator>danilo</dc:creator>
  <cp:lastModifiedBy>Danny Verboekend</cp:lastModifiedBy>
  <cp:revision>65</cp:revision>
  <dcterms:created xsi:type="dcterms:W3CDTF">2016-02-01T10:14:58Z</dcterms:created>
  <dcterms:modified xsi:type="dcterms:W3CDTF">2016-02-22T14:52:42Z</dcterms:modified>
</cp:coreProperties>
</file>